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6858000" cy="9144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216" y="90"/>
      </p:cViewPr>
      <p:guideLst>
        <p:guide orient="horz" pos="286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1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15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43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08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34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77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22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65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18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CC286-D5EB-464C-A219-FEF72580C4A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EECB-91DA-495E-87C2-99E76BA53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19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34F7C30-D542-4070-802C-98DD4B47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66" y="817171"/>
            <a:ext cx="1423880" cy="145004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FFA0FB2-69D8-4BF4-90EE-42980564A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45" y="1745424"/>
            <a:ext cx="1314286" cy="435714"/>
          </a:xfrm>
          <a:prstGeom prst="rect">
            <a:avLst/>
          </a:prstGeom>
        </p:spPr>
      </p:pic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589CCD22-1CC6-4244-9539-5B84909D8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46322"/>
              </p:ext>
            </p:extLst>
          </p:nvPr>
        </p:nvGraphicFramePr>
        <p:xfrm>
          <a:off x="1714500" y="2632348"/>
          <a:ext cx="3429000" cy="1946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140678357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25923927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kumimoji="1" lang="ja-JP" altLang="en-US" sz="900" b="0" dirty="0"/>
                        <a:t>入力電圧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/>
                        <a:t>DC12-24V</a:t>
                      </a:r>
                      <a:endParaRPr kumimoji="1" lang="ja-JP" altLang="en-US" sz="900" b="0" dirty="0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3553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1" lang="ja-JP" altLang="en-US" sz="900" b="0" dirty="0"/>
                        <a:t>負荷電力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/>
                        <a:t>67W×4CH</a:t>
                      </a:r>
                      <a:endParaRPr kumimoji="1" lang="ja-JP" altLang="en-US" sz="900" b="0" dirty="0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148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1" lang="ja-JP" altLang="en-US" sz="900" b="0" dirty="0"/>
                        <a:t>最大出力電力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/>
                        <a:t>192W/384W</a:t>
                      </a:r>
                      <a:r>
                        <a:rPr kumimoji="1" lang="ja-JP" altLang="en-US" sz="900" b="0" dirty="0"/>
                        <a:t>（</a:t>
                      </a:r>
                      <a:r>
                        <a:rPr kumimoji="1" lang="en-US" altLang="ja-JP" sz="900" b="0" dirty="0"/>
                        <a:t>12V/24V</a:t>
                      </a:r>
                      <a:r>
                        <a:rPr kumimoji="1" lang="ja-JP" altLang="en-US" sz="900" b="0" dirty="0"/>
                        <a:t>）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9703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1" lang="ja-JP" altLang="en-US" sz="900" b="0" dirty="0"/>
                        <a:t>調光範囲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/>
                        <a:t>10</a:t>
                      </a:r>
                      <a:r>
                        <a:rPr kumimoji="1" lang="ja-JP" altLang="en-US" sz="900" b="0" dirty="0"/>
                        <a:t>％</a:t>
                      </a:r>
                      <a:r>
                        <a:rPr kumimoji="1" lang="en-US" altLang="ja-JP" sz="900" b="0" dirty="0"/>
                        <a:t>-100</a:t>
                      </a:r>
                      <a:r>
                        <a:rPr kumimoji="1" lang="ja-JP" altLang="en-US" sz="900" b="0" dirty="0"/>
                        <a:t>％、</a:t>
                      </a:r>
                      <a:r>
                        <a:rPr kumimoji="1" lang="en-US" altLang="ja-JP" sz="900" b="0" dirty="0"/>
                        <a:t>ON/OFF</a:t>
                      </a:r>
                      <a:endParaRPr kumimoji="1" lang="ja-JP" altLang="en-US" sz="900" b="0" dirty="0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5175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1" lang="ja-JP" altLang="en-US" sz="900" b="0" dirty="0"/>
                        <a:t>動作温度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/>
                        <a:t>-20</a:t>
                      </a:r>
                      <a:r>
                        <a:rPr kumimoji="1" lang="ja-JP" altLang="en-US" sz="900" b="0" dirty="0"/>
                        <a:t>℃～</a:t>
                      </a:r>
                      <a:r>
                        <a:rPr kumimoji="1" lang="en-US" altLang="ja-JP" sz="900" b="0" dirty="0"/>
                        <a:t>55</a:t>
                      </a:r>
                      <a:r>
                        <a:rPr kumimoji="1" lang="ja-JP" altLang="en-US" sz="900" b="0" dirty="0"/>
                        <a:t>℃</a:t>
                      </a:r>
                      <a:endParaRPr kumimoji="1" lang="en-US" altLang="ja-JP" sz="900" b="0" dirty="0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8861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1" lang="ja-JP" altLang="en-US" sz="900" b="0" dirty="0"/>
                        <a:t>寸法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/>
                        <a:t>L86×W86×H36</a:t>
                      </a:r>
                      <a:r>
                        <a:rPr kumimoji="1" lang="ja-JP" altLang="en-US" sz="900" b="0" dirty="0"/>
                        <a:t>（</a:t>
                      </a:r>
                      <a:r>
                        <a:rPr kumimoji="1" lang="en-US" altLang="ja-JP" sz="900" b="0" dirty="0"/>
                        <a:t>mm</a:t>
                      </a:r>
                      <a:r>
                        <a:rPr kumimoji="1" lang="ja-JP" altLang="en-US" sz="900" b="0" dirty="0"/>
                        <a:t>）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8225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1" lang="ja-JP" altLang="en-US" sz="900" b="0" dirty="0"/>
                        <a:t>質量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dirty="0"/>
                        <a:t>190g</a:t>
                      </a:r>
                      <a:endParaRPr kumimoji="1" lang="ja-JP" altLang="en-US" sz="900" b="0" dirty="0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492940"/>
                  </a:ext>
                </a:extLst>
              </a:tr>
            </a:tbl>
          </a:graphicData>
        </a:graphic>
      </p:graphicFrame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C5B1D20-F6E5-43EA-97E1-21607DD54134}"/>
              </a:ext>
            </a:extLst>
          </p:cNvPr>
          <p:cNvGrpSpPr/>
          <p:nvPr/>
        </p:nvGrpSpPr>
        <p:grpSpPr>
          <a:xfrm>
            <a:off x="944615" y="4934729"/>
            <a:ext cx="5161369" cy="2123658"/>
            <a:chOff x="88983" y="6833233"/>
            <a:chExt cx="6881825" cy="2831540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D5AE1DE-20C3-46F1-A5A1-175CC3B7C423}"/>
                </a:ext>
              </a:extLst>
            </p:cNvPr>
            <p:cNvSpPr txBox="1"/>
            <p:nvPr/>
          </p:nvSpPr>
          <p:spPr>
            <a:xfrm>
              <a:off x="88983" y="6833233"/>
              <a:ext cx="2926443" cy="2831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dirty="0">
                  <a:solidFill>
                    <a:srgbClr val="FF0000"/>
                  </a:solidFill>
                </a:rPr>
                <a:t>🚫禁止</a:t>
              </a:r>
              <a:endParaRPr kumimoji="1" lang="en-US" altLang="ja-JP" sz="1500" dirty="0">
                <a:solidFill>
                  <a:srgbClr val="FF0000"/>
                </a:solidFill>
              </a:endParaRPr>
            </a:p>
            <a:p>
              <a:endParaRPr kumimoji="1" lang="en-US" altLang="ja-JP" sz="900" dirty="0"/>
            </a:p>
            <a:p>
              <a:endParaRPr kumimoji="1" lang="en-US" altLang="ja-JP" sz="900" dirty="0"/>
            </a:p>
            <a:p>
              <a:r>
                <a:rPr kumimoji="1" lang="ja-JP" altLang="en-US" sz="825" dirty="0"/>
                <a:t>次のような環境には設置しないでください</a:t>
              </a:r>
              <a:endParaRPr kumimoji="1" lang="en-US" altLang="ja-JP" sz="825" dirty="0"/>
            </a:p>
            <a:p>
              <a:endParaRPr kumimoji="1" lang="en-US" altLang="ja-JP" sz="825" dirty="0"/>
            </a:p>
            <a:p>
              <a:r>
                <a:rPr kumimoji="1" lang="ja-JP" altLang="en-US" sz="825" dirty="0"/>
                <a:t>・屋外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・高温になる場所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・急激な温度変化が起きる場所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・湿度の高い場所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・紛塵が多い場所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・腐食性ガスが発生する場所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・水分や有機溶剤に直接さらされる場所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・電界や磁界の影響を受ける場所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・激しい振動や衝撃の加わる場所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・常時振動のある場所</a:t>
              </a:r>
              <a:endParaRPr kumimoji="1" lang="en-US" altLang="ja-JP" sz="825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70D3A4E8-135E-4033-8186-3BB1B6898B15}"/>
                </a:ext>
              </a:extLst>
            </p:cNvPr>
            <p:cNvSpPr txBox="1"/>
            <p:nvPr/>
          </p:nvSpPr>
          <p:spPr>
            <a:xfrm>
              <a:off x="3533327" y="7510340"/>
              <a:ext cx="3437481" cy="147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25" dirty="0"/>
                <a:t>製品に次のような行為は行わないでください</a:t>
              </a:r>
              <a:endParaRPr kumimoji="1" lang="en-US" altLang="ja-JP" sz="825" dirty="0"/>
            </a:p>
            <a:p>
              <a:endParaRPr kumimoji="1" lang="en-US" altLang="ja-JP" sz="825" dirty="0"/>
            </a:p>
            <a:p>
              <a:r>
                <a:rPr kumimoji="1" lang="ja-JP" altLang="en-US" sz="825" dirty="0"/>
                <a:t>・分解や改造をする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・無理に引っ張ったりねじったりする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・電源コードに傷をつける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・損傷したコードを使用する</a:t>
              </a:r>
              <a:endParaRPr kumimoji="1" lang="en-US" altLang="ja-JP" sz="825" dirty="0"/>
            </a:p>
            <a:p>
              <a:r>
                <a:rPr kumimoji="1" lang="ja-JP" altLang="en-US" sz="825" dirty="0"/>
                <a:t>・落下させたり激しい振動や強い衝撃を与える</a:t>
              </a:r>
              <a:endParaRPr kumimoji="1" lang="en-US" altLang="ja-JP" sz="825" dirty="0"/>
            </a:p>
            <a:p>
              <a:endParaRPr kumimoji="1" lang="ja-JP" altLang="en-US" sz="825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44605F0-7E63-437C-9F05-E73EF699F5F8}"/>
              </a:ext>
            </a:extLst>
          </p:cNvPr>
          <p:cNvGrpSpPr/>
          <p:nvPr/>
        </p:nvGrpSpPr>
        <p:grpSpPr>
          <a:xfrm>
            <a:off x="661906" y="7246776"/>
            <a:ext cx="5166677" cy="1721146"/>
            <a:chOff x="834076" y="7386008"/>
            <a:chExt cx="5166677" cy="1721146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97648A8-899A-45E1-A3D7-8214EBD2D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241" y="7386008"/>
              <a:ext cx="4985512" cy="1721146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53510BA-6E71-4D24-A6BF-F7C0ACC8CFC8}"/>
                </a:ext>
              </a:extLst>
            </p:cNvPr>
            <p:cNvSpPr/>
            <p:nvPr/>
          </p:nvSpPr>
          <p:spPr>
            <a:xfrm>
              <a:off x="2147637" y="8737172"/>
              <a:ext cx="397042" cy="253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7469BDBA-428A-4D18-A57E-4E1EC8164314}"/>
                </a:ext>
              </a:extLst>
            </p:cNvPr>
            <p:cNvSpPr/>
            <p:nvPr/>
          </p:nvSpPr>
          <p:spPr>
            <a:xfrm>
              <a:off x="4618401" y="8737170"/>
              <a:ext cx="397042" cy="253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3E1431B-F2A6-496F-8728-5F5576B5A90C}"/>
                </a:ext>
              </a:extLst>
            </p:cNvPr>
            <p:cNvSpPr txBox="1"/>
            <p:nvPr/>
          </p:nvSpPr>
          <p:spPr>
            <a:xfrm>
              <a:off x="834076" y="7390757"/>
              <a:ext cx="11079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/>
                <a:t>■取付けイメージ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41EDF4E-9AF5-47F3-B600-477822899648}"/>
              </a:ext>
            </a:extLst>
          </p:cNvPr>
          <p:cNvGrpSpPr/>
          <p:nvPr/>
        </p:nvGrpSpPr>
        <p:grpSpPr>
          <a:xfrm>
            <a:off x="5445717" y="8864132"/>
            <a:ext cx="1448064" cy="276999"/>
            <a:chOff x="5865505" y="10084746"/>
            <a:chExt cx="1448064" cy="276999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3D95D351-81E4-4CE1-90E2-374761A32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505" y="10125075"/>
              <a:ext cx="397042" cy="19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66F4AD4-3091-40EE-A4CA-B7F2587AF677}"/>
                </a:ext>
              </a:extLst>
            </p:cNvPr>
            <p:cNvSpPr txBox="1"/>
            <p:nvPr/>
          </p:nvSpPr>
          <p:spPr>
            <a:xfrm>
              <a:off x="6205573" y="10084746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600" dirty="0">
                  <a:solidFill>
                    <a:schemeClr val="bg1">
                      <a:lumMod val="50000"/>
                    </a:schemeClr>
                  </a:solidFill>
                </a:rPr>
                <a:t>株式会社富士メディシィエ</a:t>
              </a:r>
              <a:endParaRPr kumimoji="1" lang="en-US" altLang="ja-JP" sz="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kumimoji="1" lang="ja-JP" altLang="en-US" sz="600" dirty="0">
                  <a:solidFill>
                    <a:schemeClr val="bg1">
                      <a:lumMod val="50000"/>
                    </a:schemeClr>
                  </a:solidFill>
                </a:rPr>
                <a:t>　</a:t>
              </a:r>
              <a:r>
                <a:rPr kumimoji="1" lang="en-US" altLang="ja-JP" sz="600" dirty="0">
                  <a:solidFill>
                    <a:schemeClr val="bg1">
                      <a:lumMod val="50000"/>
                    </a:schemeClr>
                  </a:solidFill>
                </a:rPr>
                <a:t>202007B</a:t>
              </a:r>
              <a:endParaRPr kumimoji="1" lang="ja-JP" altLang="en-US" sz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E7BE1BB-2163-4057-B1AF-E0C79FB4EA27}"/>
              </a:ext>
            </a:extLst>
          </p:cNvPr>
          <p:cNvCxnSpPr>
            <a:cxnSpLocks/>
          </p:cNvCxnSpPr>
          <p:nvPr/>
        </p:nvCxnSpPr>
        <p:spPr>
          <a:xfrm>
            <a:off x="857250" y="406831"/>
            <a:ext cx="5143500" cy="0"/>
          </a:xfrm>
          <a:prstGeom prst="line">
            <a:avLst/>
          </a:prstGeom>
          <a:ln w="38100">
            <a:solidFill>
              <a:srgbClr val="9E1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A474E8D-B015-440A-9D30-6802832150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3" b="40141"/>
          <a:stretch/>
        </p:blipFill>
        <p:spPr>
          <a:xfrm>
            <a:off x="5544978" y="33076"/>
            <a:ext cx="595562" cy="28600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6479824-34EA-41D3-AA83-671E2F567E0F}"/>
              </a:ext>
            </a:extLst>
          </p:cNvPr>
          <p:cNvSpPr txBox="1"/>
          <p:nvPr/>
        </p:nvSpPr>
        <p:spPr>
          <a:xfrm>
            <a:off x="649005" y="100852"/>
            <a:ext cx="4889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/>
              <a:t>【FCP1】PWM</a:t>
            </a:r>
            <a:r>
              <a:rPr kumimoji="1" lang="ja-JP" altLang="en-US" sz="1100" b="1" dirty="0"/>
              <a:t>コントローラー　タッチパネルタイプ　仕様書・取扱説明書</a:t>
            </a:r>
            <a:endParaRPr kumimoji="1" lang="en-US" altLang="ja-JP" sz="1100" b="1" dirty="0"/>
          </a:p>
        </p:txBody>
      </p:sp>
    </p:spTree>
    <p:extLst>
      <p:ext uri="{BB962C8B-B14F-4D97-AF65-F5344CB8AC3E}">
        <p14:creationId xmlns:p14="http://schemas.microsoft.com/office/powerpoint/2010/main" val="402910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CCA9671-1C62-48E6-8AB1-ED3AD9FAB57F}"/>
              </a:ext>
            </a:extLst>
          </p:cNvPr>
          <p:cNvCxnSpPr>
            <a:cxnSpLocks/>
          </p:cNvCxnSpPr>
          <p:nvPr/>
        </p:nvCxnSpPr>
        <p:spPr>
          <a:xfrm>
            <a:off x="857250" y="406831"/>
            <a:ext cx="5143500" cy="0"/>
          </a:xfrm>
          <a:prstGeom prst="line">
            <a:avLst/>
          </a:prstGeom>
          <a:ln w="38100">
            <a:solidFill>
              <a:srgbClr val="9E1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B74352E-D303-4964-9DE2-A667C1843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3" b="40141"/>
          <a:stretch/>
        </p:blipFill>
        <p:spPr>
          <a:xfrm>
            <a:off x="5554580" y="31267"/>
            <a:ext cx="595562" cy="2860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CF8A1B-3967-499D-98C5-C57FA55AEC6F}"/>
              </a:ext>
            </a:extLst>
          </p:cNvPr>
          <p:cNvSpPr txBox="1"/>
          <p:nvPr/>
        </p:nvSpPr>
        <p:spPr>
          <a:xfrm>
            <a:off x="857254" y="56233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■パネル操作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608B87B-51DE-4537-9DD9-38D9D9048AF7}"/>
              </a:ext>
            </a:extLst>
          </p:cNvPr>
          <p:cNvGrpSpPr/>
          <p:nvPr/>
        </p:nvGrpSpPr>
        <p:grpSpPr>
          <a:xfrm>
            <a:off x="1847487" y="821524"/>
            <a:ext cx="3736177" cy="2011121"/>
            <a:chOff x="1082348" y="1112892"/>
            <a:chExt cx="4981569" cy="26814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ED7A80E-A96F-4619-8BD5-95A69E701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5790"/>
            <a:stretch/>
          </p:blipFill>
          <p:spPr>
            <a:xfrm>
              <a:off x="1174509" y="1264921"/>
              <a:ext cx="4872789" cy="2288677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EEDA777-3CC5-47F9-8311-EF3387F58B0C}"/>
                </a:ext>
              </a:extLst>
            </p:cNvPr>
            <p:cNvSpPr/>
            <p:nvPr/>
          </p:nvSpPr>
          <p:spPr>
            <a:xfrm>
              <a:off x="1082348" y="1672389"/>
              <a:ext cx="794578" cy="39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kumimoji="1" lang="ja-JP" altLang="en-US" sz="750" b="1" dirty="0">
                  <a:solidFill>
                    <a:schemeClr val="tx1"/>
                  </a:solidFill>
                </a:rPr>
                <a:t>暗くする</a:t>
              </a:r>
              <a:endParaRPr kumimoji="1" lang="en-US" altLang="ja-JP" sz="750" b="1" dirty="0">
                <a:solidFill>
                  <a:schemeClr val="tx1"/>
                </a:solidFill>
              </a:endParaRPr>
            </a:p>
            <a:p>
              <a:pPr algn="r"/>
              <a:r>
                <a:rPr kumimoji="1" lang="ja-JP" altLang="en-US" sz="750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ja-JP" sz="750" b="1" dirty="0">
                  <a:solidFill>
                    <a:schemeClr val="tx1"/>
                  </a:solidFill>
                </a:rPr>
                <a:t>8</a:t>
              </a:r>
              <a:r>
                <a:rPr kumimoji="1" lang="ja-JP" altLang="en-US" sz="750" b="1" dirty="0">
                  <a:solidFill>
                    <a:schemeClr val="tx1"/>
                  </a:solidFill>
                </a:rPr>
                <a:t>段階）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7916A9E-71D7-496B-8059-D625869A3CFC}"/>
                </a:ext>
              </a:extLst>
            </p:cNvPr>
            <p:cNvSpPr/>
            <p:nvPr/>
          </p:nvSpPr>
          <p:spPr>
            <a:xfrm>
              <a:off x="4351173" y="1672389"/>
              <a:ext cx="963102" cy="39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kumimoji="1" lang="ja-JP" altLang="en-US" sz="750" b="1" dirty="0">
                  <a:solidFill>
                    <a:schemeClr val="tx1"/>
                  </a:solidFill>
                </a:rPr>
                <a:t>明るくする</a:t>
              </a:r>
              <a:endParaRPr kumimoji="1" lang="en-US" altLang="ja-JP" sz="750" b="1" dirty="0">
                <a:solidFill>
                  <a:schemeClr val="tx1"/>
                </a:solidFill>
              </a:endParaRPr>
            </a:p>
            <a:p>
              <a:r>
                <a:rPr kumimoji="1" lang="ja-JP" altLang="en-US" sz="750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ja-JP" sz="750" b="1" dirty="0">
                  <a:solidFill>
                    <a:schemeClr val="tx1"/>
                  </a:solidFill>
                </a:rPr>
                <a:t>8</a:t>
              </a:r>
              <a:r>
                <a:rPr kumimoji="1" lang="ja-JP" altLang="en-US" sz="750" b="1" dirty="0">
                  <a:solidFill>
                    <a:schemeClr val="tx1"/>
                  </a:solidFill>
                </a:rPr>
                <a:t>段階）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6960A19-0400-4CBD-B330-CC39C610B3F3}"/>
                </a:ext>
              </a:extLst>
            </p:cNvPr>
            <p:cNvSpPr/>
            <p:nvPr/>
          </p:nvSpPr>
          <p:spPr>
            <a:xfrm>
              <a:off x="1082348" y="2215963"/>
              <a:ext cx="974114" cy="39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kumimoji="1" lang="ja-JP" altLang="en-US" sz="750" b="1" dirty="0">
                  <a:solidFill>
                    <a:schemeClr val="tx1"/>
                  </a:solidFill>
                </a:rPr>
                <a:t>シーン</a:t>
              </a:r>
              <a:r>
                <a:rPr kumimoji="1" lang="en-US" altLang="ja-JP" sz="750" b="1" dirty="0">
                  <a:solidFill>
                    <a:schemeClr val="tx1"/>
                  </a:solidFill>
                </a:rPr>
                <a:t>1</a:t>
              </a:r>
              <a:r>
                <a:rPr kumimoji="1" lang="ja-JP" altLang="en-US" sz="750" b="1" dirty="0">
                  <a:solidFill>
                    <a:schemeClr val="tx1"/>
                  </a:solidFill>
                </a:rPr>
                <a:t>呼出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D9327E5-D75A-47E7-B3F3-7596F172E50E}"/>
                </a:ext>
              </a:extLst>
            </p:cNvPr>
            <p:cNvSpPr/>
            <p:nvPr/>
          </p:nvSpPr>
          <p:spPr>
            <a:xfrm>
              <a:off x="4229672" y="2215963"/>
              <a:ext cx="963101" cy="39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kumimoji="1" lang="ja-JP" altLang="en-US" sz="750" b="1" dirty="0">
                  <a:solidFill>
                    <a:schemeClr val="tx1"/>
                  </a:solidFill>
                </a:rPr>
                <a:t>シーン</a:t>
              </a:r>
              <a:r>
                <a:rPr kumimoji="1" lang="en-US" altLang="ja-JP" sz="750" b="1" dirty="0">
                  <a:solidFill>
                    <a:schemeClr val="tx1"/>
                  </a:solidFill>
                </a:rPr>
                <a:t>2</a:t>
              </a:r>
              <a:r>
                <a:rPr kumimoji="1" lang="ja-JP" altLang="en-US" sz="750" b="1" dirty="0">
                  <a:solidFill>
                    <a:schemeClr val="tx1"/>
                  </a:solidFill>
                </a:rPr>
                <a:t>呼出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7A06FE3-2208-4F24-A98C-56D572ACA945}"/>
                </a:ext>
              </a:extLst>
            </p:cNvPr>
            <p:cNvSpPr/>
            <p:nvPr/>
          </p:nvSpPr>
          <p:spPr>
            <a:xfrm>
              <a:off x="1082348" y="2820355"/>
              <a:ext cx="1009024" cy="39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kumimoji="1" lang="en-US" altLang="ja-JP" sz="750" b="1" dirty="0">
                  <a:solidFill>
                    <a:schemeClr val="tx1"/>
                  </a:solidFill>
                </a:rPr>
                <a:t>30</a:t>
              </a:r>
              <a:r>
                <a:rPr kumimoji="1" lang="ja-JP" altLang="en-US" sz="750" b="1" dirty="0">
                  <a:solidFill>
                    <a:schemeClr val="tx1"/>
                  </a:solidFill>
                </a:rPr>
                <a:t>秒後に消灯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8095AA8-D29E-4A6E-A798-DA4F8B8726D0}"/>
                </a:ext>
              </a:extLst>
            </p:cNvPr>
            <p:cNvSpPr/>
            <p:nvPr/>
          </p:nvSpPr>
          <p:spPr>
            <a:xfrm>
              <a:off x="4229673" y="2820354"/>
              <a:ext cx="1834244" cy="5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kumimoji="1" lang="ja-JP" altLang="en-US" sz="750" b="1" dirty="0">
                  <a:solidFill>
                    <a:schemeClr val="tx1"/>
                  </a:solidFill>
                </a:rPr>
                <a:t>内蔵された</a:t>
              </a:r>
              <a:r>
                <a:rPr kumimoji="1" lang="en-US" altLang="ja-JP" sz="750" b="1" dirty="0">
                  <a:solidFill>
                    <a:schemeClr val="tx1"/>
                  </a:solidFill>
                </a:rPr>
                <a:t>4</a:t>
              </a:r>
              <a:r>
                <a:rPr kumimoji="1" lang="ja-JP" altLang="en-US" sz="750" b="1" dirty="0">
                  <a:solidFill>
                    <a:schemeClr val="tx1"/>
                  </a:solidFill>
                </a:rPr>
                <a:t>段階調光</a:t>
              </a:r>
              <a:endParaRPr kumimoji="1" lang="en-US" altLang="ja-JP" sz="750" b="1" dirty="0">
                <a:solidFill>
                  <a:schemeClr val="tx1"/>
                </a:solidFill>
              </a:endParaRPr>
            </a:p>
            <a:p>
              <a:r>
                <a:rPr kumimoji="1" lang="ja-JP" altLang="en-US" sz="750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ja-JP" sz="750" b="1" dirty="0">
                  <a:solidFill>
                    <a:schemeClr val="tx1"/>
                  </a:solidFill>
                </a:rPr>
                <a:t>25%､50%､75%､100%</a:t>
              </a:r>
              <a:r>
                <a:rPr kumimoji="1" lang="ja-JP" altLang="en-US" sz="750" b="1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EE0EE75-FF4D-4C16-B218-0817E42AE678}"/>
                </a:ext>
              </a:extLst>
            </p:cNvPr>
            <p:cNvSpPr/>
            <p:nvPr/>
          </p:nvSpPr>
          <p:spPr>
            <a:xfrm>
              <a:off x="2442411" y="1112892"/>
              <a:ext cx="1383631" cy="39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750" b="1" dirty="0">
                  <a:solidFill>
                    <a:schemeClr val="tx1"/>
                  </a:solidFill>
                </a:rPr>
                <a:t>タッチカラーリング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469B8C0-68CC-4D58-A9C0-EC6CFCC42A3C}"/>
                </a:ext>
              </a:extLst>
            </p:cNvPr>
            <p:cNvSpPr/>
            <p:nvPr/>
          </p:nvSpPr>
          <p:spPr>
            <a:xfrm>
              <a:off x="2549773" y="3397356"/>
              <a:ext cx="1168905" cy="39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750" b="1" dirty="0">
                  <a:solidFill>
                    <a:schemeClr val="tx1"/>
                  </a:solidFill>
                </a:rPr>
                <a:t>ON/OFF</a:t>
              </a:r>
              <a:r>
                <a:rPr kumimoji="1" lang="ja-JP" altLang="en-US" sz="750" b="1" dirty="0">
                  <a:solidFill>
                    <a:schemeClr val="tx1"/>
                  </a:solidFill>
                </a:rPr>
                <a:t>スイッチ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11E4C30-7FCE-4EA7-A67B-84ECB1DD9D30}"/>
              </a:ext>
            </a:extLst>
          </p:cNvPr>
          <p:cNvGrpSpPr/>
          <p:nvPr/>
        </p:nvGrpSpPr>
        <p:grpSpPr>
          <a:xfrm>
            <a:off x="1195519" y="2955313"/>
            <a:ext cx="3114955" cy="669414"/>
            <a:chOff x="249021" y="3908751"/>
            <a:chExt cx="4153270" cy="892546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D73431A-1745-48B9-85DF-6AE0FB66397C}"/>
                </a:ext>
              </a:extLst>
            </p:cNvPr>
            <p:cNvSpPr txBox="1"/>
            <p:nvPr/>
          </p:nvSpPr>
          <p:spPr>
            <a:xfrm>
              <a:off x="249021" y="3908751"/>
              <a:ext cx="4153270" cy="892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50" dirty="0">
                  <a:latin typeface="+mn-ea"/>
                </a:rPr>
                <a:t>※</a:t>
              </a:r>
              <a:r>
                <a:rPr kumimoji="1" lang="ja-JP" altLang="en-US" sz="750" dirty="0">
                  <a:latin typeface="+mn-ea"/>
                </a:rPr>
                <a:t>操作音の</a:t>
              </a:r>
              <a:r>
                <a:rPr kumimoji="1" lang="en-US" altLang="ja-JP" sz="750" dirty="0">
                  <a:latin typeface="+mn-ea"/>
                </a:rPr>
                <a:t>ON/OFF</a:t>
              </a:r>
              <a:r>
                <a:rPr kumimoji="1" lang="ja-JP" altLang="en-US" sz="750" dirty="0">
                  <a:latin typeface="+mn-ea"/>
                </a:rPr>
                <a:t>：　　</a:t>
              </a:r>
              <a:r>
                <a:rPr kumimoji="1" lang="en-US" altLang="ja-JP" sz="750" dirty="0">
                  <a:latin typeface="+mn-ea"/>
                </a:rPr>
                <a:t>(ON/OFF</a:t>
              </a:r>
              <a:r>
                <a:rPr kumimoji="1" lang="ja-JP" altLang="en-US" sz="750" dirty="0">
                  <a:latin typeface="+mn-ea"/>
                </a:rPr>
                <a:t>スイッチ</a:t>
              </a:r>
              <a:r>
                <a:rPr kumimoji="1" lang="en-US" altLang="ja-JP" sz="750" dirty="0">
                  <a:latin typeface="+mn-ea"/>
                </a:rPr>
                <a:t>)</a:t>
              </a:r>
              <a:r>
                <a:rPr kumimoji="1" lang="ja-JP" altLang="en-US" sz="750" dirty="0">
                  <a:latin typeface="+mn-ea"/>
                </a:rPr>
                <a:t>長押し</a:t>
              </a:r>
              <a:endParaRPr kumimoji="1" lang="en-US" altLang="ja-JP" sz="750" dirty="0">
                <a:latin typeface="+mn-ea"/>
              </a:endParaRPr>
            </a:p>
            <a:p>
              <a:endParaRPr kumimoji="1" lang="en-US" altLang="ja-JP" sz="750" dirty="0">
                <a:latin typeface="+mn-ea"/>
              </a:endParaRPr>
            </a:p>
            <a:p>
              <a:r>
                <a:rPr kumimoji="1" lang="en-US" altLang="ja-JP" sz="750" dirty="0">
                  <a:latin typeface="+mn-ea"/>
                </a:rPr>
                <a:t>※</a:t>
              </a:r>
              <a:r>
                <a:rPr kumimoji="1" lang="ja-JP" altLang="en-US" sz="750" dirty="0">
                  <a:latin typeface="+mn-ea"/>
                </a:rPr>
                <a:t>リセット（初期状態に戻る）：</a:t>
              </a:r>
              <a:r>
                <a:rPr kumimoji="1" lang="en-US" altLang="ja-JP" sz="750" dirty="0">
                  <a:latin typeface="+mn-ea"/>
                </a:rPr>
                <a:t> </a:t>
              </a:r>
              <a:r>
                <a:rPr kumimoji="1" lang="ja-JP" altLang="en-US" sz="750" dirty="0">
                  <a:latin typeface="+mn-ea"/>
                </a:rPr>
                <a:t>　　、　　同時に長押し</a:t>
              </a:r>
              <a:endParaRPr kumimoji="1" lang="en-US" altLang="ja-JP" sz="750" dirty="0">
                <a:latin typeface="+mn-ea"/>
              </a:endParaRPr>
            </a:p>
            <a:p>
              <a:endParaRPr kumimoji="1" lang="en-US" altLang="ja-JP" sz="750" dirty="0">
                <a:latin typeface="+mn-ea"/>
              </a:endParaRPr>
            </a:p>
            <a:p>
              <a:r>
                <a:rPr kumimoji="1" lang="en-US" altLang="ja-JP" sz="750" dirty="0">
                  <a:latin typeface="+mn-ea"/>
                </a:rPr>
                <a:t>※</a:t>
              </a:r>
              <a:r>
                <a:rPr kumimoji="1" lang="ja-JP" altLang="en-US" sz="750" dirty="0">
                  <a:latin typeface="+mn-ea"/>
                </a:rPr>
                <a:t>シーンの設定：好きな明るさに調整 → シーン</a:t>
              </a:r>
              <a:r>
                <a:rPr kumimoji="1" lang="en-US" altLang="ja-JP" sz="750" dirty="0">
                  <a:latin typeface="+mn-ea"/>
                </a:rPr>
                <a:t>1</a:t>
              </a:r>
              <a:r>
                <a:rPr kumimoji="1" lang="ja-JP" altLang="en-US" sz="750" dirty="0">
                  <a:latin typeface="+mn-ea"/>
                </a:rPr>
                <a:t>もしくは</a:t>
              </a:r>
              <a:r>
                <a:rPr kumimoji="1" lang="en-US" altLang="ja-JP" sz="750" dirty="0">
                  <a:latin typeface="+mn-ea"/>
                </a:rPr>
                <a:t>2</a:t>
              </a:r>
              <a:r>
                <a:rPr kumimoji="1" lang="ja-JP" altLang="en-US" sz="750" dirty="0">
                  <a:latin typeface="+mn-ea"/>
                </a:rPr>
                <a:t>を長押し</a:t>
              </a:r>
              <a:endParaRPr kumimoji="1" lang="en-US" altLang="ja-JP" sz="750" dirty="0">
                <a:latin typeface="+mn-ea"/>
              </a:endParaRPr>
            </a:p>
          </p:txBody>
        </p:sp>
        <p:pic>
          <p:nvPicPr>
            <p:cNvPr id="2052" name="Picture 4" descr="「電源マーク」の画像検索結果">
              <a:extLst>
                <a:ext uri="{FF2B5EF4-FFF2-40B4-BE49-F238E27FC236}">
                  <a16:creationId xmlns:a16="http://schemas.microsoft.com/office/drawing/2014/main" id="{CC72DBBC-9028-4A56-8211-379744470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037" y="3930536"/>
              <a:ext cx="191429" cy="19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8229F13-EC1F-45A8-8A63-9D22F5A293E9}"/>
              </a:ext>
            </a:extLst>
          </p:cNvPr>
          <p:cNvGrpSpPr/>
          <p:nvPr/>
        </p:nvGrpSpPr>
        <p:grpSpPr>
          <a:xfrm>
            <a:off x="5445717" y="8864132"/>
            <a:ext cx="1448064" cy="276999"/>
            <a:chOff x="5865505" y="10084746"/>
            <a:chExt cx="1448064" cy="276999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0ED42419-3F63-41A1-B880-8AF6F944B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505" y="10125075"/>
              <a:ext cx="397042" cy="19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451C4020-5E42-4E82-8892-F7EA050555C1}"/>
                </a:ext>
              </a:extLst>
            </p:cNvPr>
            <p:cNvSpPr txBox="1"/>
            <p:nvPr/>
          </p:nvSpPr>
          <p:spPr>
            <a:xfrm>
              <a:off x="6205573" y="10084746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600" dirty="0">
                  <a:solidFill>
                    <a:schemeClr val="bg1">
                      <a:lumMod val="50000"/>
                    </a:schemeClr>
                  </a:solidFill>
                </a:rPr>
                <a:t>株式会社富士メディシィエ</a:t>
              </a:r>
              <a:endParaRPr kumimoji="1" lang="en-US" altLang="ja-JP" sz="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kumimoji="1" lang="ja-JP" altLang="en-US" sz="600" dirty="0">
                  <a:solidFill>
                    <a:schemeClr val="bg1">
                      <a:lumMod val="50000"/>
                    </a:schemeClr>
                  </a:solidFill>
                </a:rPr>
                <a:t>　</a:t>
              </a:r>
              <a:r>
                <a:rPr kumimoji="1" lang="en-US" altLang="ja-JP" sz="600" dirty="0">
                  <a:solidFill>
                    <a:schemeClr val="bg1">
                      <a:lumMod val="50000"/>
                    </a:schemeClr>
                  </a:solidFill>
                </a:rPr>
                <a:t>202007B</a:t>
              </a:r>
              <a:endParaRPr kumimoji="1" lang="ja-JP" altLang="en-US" sz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386825F2-068E-4CAE-BBA7-90CF189F23F6}"/>
              </a:ext>
            </a:extLst>
          </p:cNvPr>
          <p:cNvGrpSpPr/>
          <p:nvPr/>
        </p:nvGrpSpPr>
        <p:grpSpPr>
          <a:xfrm>
            <a:off x="857250" y="4703046"/>
            <a:ext cx="2681084" cy="1818629"/>
            <a:chOff x="7718765" y="3164555"/>
            <a:chExt cx="2733024" cy="1899522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953AE9E2-7019-47CE-8DA9-564F46AC6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0293" b="-1451"/>
            <a:stretch/>
          </p:blipFill>
          <p:spPr>
            <a:xfrm>
              <a:off x="7718765" y="3164555"/>
              <a:ext cx="2733024" cy="1899522"/>
            </a:xfrm>
            <a:prstGeom prst="rect">
              <a:avLst/>
            </a:prstGeom>
          </p:spPr>
        </p:pic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065873B4-6219-4D27-808D-A307765F525F}"/>
                </a:ext>
              </a:extLst>
            </p:cNvPr>
            <p:cNvSpPr/>
            <p:nvPr/>
          </p:nvSpPr>
          <p:spPr>
            <a:xfrm>
              <a:off x="9085277" y="4572000"/>
              <a:ext cx="388507" cy="299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9973BB7-E36E-480F-BF2A-2C46DF281AFC}"/>
              </a:ext>
            </a:extLst>
          </p:cNvPr>
          <p:cNvGrpSpPr/>
          <p:nvPr/>
        </p:nvGrpSpPr>
        <p:grpSpPr>
          <a:xfrm>
            <a:off x="3956943" y="4863981"/>
            <a:ext cx="1507527" cy="1164024"/>
            <a:chOff x="4534822" y="2169761"/>
            <a:chExt cx="5311129" cy="3673852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6F87FE47-B227-4130-A0F5-245FDACEC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" b="10275"/>
            <a:stretch/>
          </p:blipFill>
          <p:spPr>
            <a:xfrm>
              <a:off x="4556323" y="2232026"/>
              <a:ext cx="5268123" cy="3611587"/>
            </a:xfrm>
            <a:prstGeom prst="rect">
              <a:avLst/>
            </a:prstGeom>
          </p:spPr>
        </p:pic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E480C6A5-83BF-4BE2-BF37-47FD45331CDA}"/>
                </a:ext>
              </a:extLst>
            </p:cNvPr>
            <p:cNvSpPr/>
            <p:nvPr/>
          </p:nvSpPr>
          <p:spPr>
            <a:xfrm>
              <a:off x="4534822" y="2213287"/>
              <a:ext cx="621793" cy="611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E1C5B3FC-D541-4B17-B4EA-43BD9E31F185}"/>
                </a:ext>
              </a:extLst>
            </p:cNvPr>
            <p:cNvSpPr/>
            <p:nvPr/>
          </p:nvSpPr>
          <p:spPr>
            <a:xfrm>
              <a:off x="8584665" y="2169761"/>
              <a:ext cx="1261286" cy="611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96997C2C-B720-4970-B7E0-D45CB9E7A6E1}"/>
              </a:ext>
            </a:extLst>
          </p:cNvPr>
          <p:cNvGrpSpPr/>
          <p:nvPr/>
        </p:nvGrpSpPr>
        <p:grpSpPr>
          <a:xfrm>
            <a:off x="3087793" y="6702471"/>
            <a:ext cx="3602667" cy="1390905"/>
            <a:chOff x="3084939" y="3058607"/>
            <a:chExt cx="3691401" cy="1390905"/>
          </a:xfrm>
        </p:grpSpPr>
        <p:pic>
          <p:nvPicPr>
            <p:cNvPr id="52" name="図 51" descr="ブラック, 記号, 座る, モニター が含まれている画像&#10;&#10;自動的に生成された説明">
              <a:extLst>
                <a:ext uri="{FF2B5EF4-FFF2-40B4-BE49-F238E27FC236}">
                  <a16:creationId xmlns:a16="http://schemas.microsoft.com/office/drawing/2014/main" id="{D2691A9B-97AA-4D9E-8A43-FDD2ED80B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31239" y="3062782"/>
              <a:ext cx="947812" cy="947812"/>
            </a:xfrm>
            <a:prstGeom prst="rect">
              <a:avLst/>
            </a:prstGeom>
          </p:spPr>
        </p:pic>
        <p:pic>
          <p:nvPicPr>
            <p:cNvPr id="53" name="図 52" descr="座る, ホワイト, ブラック, 冷蔵庫 が含まれている画像&#10;&#10;自動的に生成された説明">
              <a:extLst>
                <a:ext uri="{FF2B5EF4-FFF2-40B4-BE49-F238E27FC236}">
                  <a16:creationId xmlns:a16="http://schemas.microsoft.com/office/drawing/2014/main" id="{33ED2684-4595-452F-8074-B5235255C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10" r="20968"/>
            <a:stretch/>
          </p:blipFill>
          <p:spPr>
            <a:xfrm rot="5400000">
              <a:off x="3381566" y="2761980"/>
              <a:ext cx="951403" cy="1544658"/>
            </a:xfrm>
            <a:prstGeom prst="rect">
              <a:avLst/>
            </a:prstGeom>
          </p:spPr>
        </p:pic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CF1C9B2C-2796-4585-917C-6F6C9D94F284}"/>
                </a:ext>
              </a:extLst>
            </p:cNvPr>
            <p:cNvSpPr txBox="1"/>
            <p:nvPr/>
          </p:nvSpPr>
          <p:spPr>
            <a:xfrm>
              <a:off x="3525759" y="4070644"/>
              <a:ext cx="5309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/>
                <a:t>分解後</a:t>
              </a: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B5F8576F-952E-4FAB-9669-15E6C2E862EE}"/>
                </a:ext>
              </a:extLst>
            </p:cNvPr>
            <p:cNvSpPr txBox="1"/>
            <p:nvPr/>
          </p:nvSpPr>
          <p:spPr>
            <a:xfrm>
              <a:off x="4629598" y="4080180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※</a:t>
              </a:r>
              <a:r>
                <a:rPr lang="ja-JP" altLang="en-US" sz="900" dirty="0"/>
                <a:t>固い場合はマイナスドライバー等を</a:t>
              </a:r>
              <a:endParaRPr lang="en-US" altLang="ja-JP" sz="900" dirty="0"/>
            </a:p>
            <a:p>
              <a:r>
                <a:rPr lang="ja-JP" altLang="en-US" sz="900" dirty="0"/>
                <a:t>　使用し</a:t>
              </a:r>
              <a:r>
                <a:rPr kumimoji="1" lang="ja-JP" altLang="en-US" sz="900" dirty="0"/>
                <a:t>取り外してください。</a:t>
              </a: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0B5485BE-DB49-4F09-B416-D2456A08B79C}"/>
              </a:ext>
            </a:extLst>
          </p:cNvPr>
          <p:cNvGrpSpPr/>
          <p:nvPr/>
        </p:nvGrpSpPr>
        <p:grpSpPr>
          <a:xfrm>
            <a:off x="645343" y="6905767"/>
            <a:ext cx="2172777" cy="1503318"/>
            <a:chOff x="374565" y="4597728"/>
            <a:chExt cx="2701991" cy="1748719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1A53F5C8-A704-4E21-9B3C-9ACEB4B34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9982" y="4597728"/>
              <a:ext cx="1573956" cy="1600314"/>
            </a:xfrm>
            <a:prstGeom prst="rect">
              <a:avLst/>
            </a:prstGeom>
          </p:spPr>
        </p:pic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DDD12073-9D78-4E24-968B-853A936C0205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39" y="5889916"/>
              <a:ext cx="918868" cy="302828"/>
            </a:xfrm>
            <a:prstGeom prst="straightConnector1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37CF19E4-C485-494E-BC73-D85DFB92D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169" y="4656482"/>
              <a:ext cx="0" cy="1141646"/>
            </a:xfrm>
            <a:prstGeom prst="straightConnector1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3596C85A-64D8-4D14-9442-B87E3912F0A7}"/>
                </a:ext>
              </a:extLst>
            </p:cNvPr>
            <p:cNvSpPr txBox="1"/>
            <p:nvPr/>
          </p:nvSpPr>
          <p:spPr>
            <a:xfrm>
              <a:off x="374565" y="5056568"/>
              <a:ext cx="668201" cy="2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86mm</a:t>
              </a:r>
              <a:endParaRPr kumimoji="1" lang="ja-JP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C25A44B0-FA36-49DF-AF72-92EB71B30BA3}"/>
                </a:ext>
              </a:extLst>
            </p:cNvPr>
            <p:cNvSpPr txBox="1"/>
            <p:nvPr/>
          </p:nvSpPr>
          <p:spPr>
            <a:xfrm>
              <a:off x="1152640" y="6051082"/>
              <a:ext cx="668201" cy="2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86mm</a:t>
              </a:r>
              <a:endParaRPr kumimoji="1" lang="ja-JP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5" name="直線矢印コネクタ 64">
              <a:extLst>
                <a:ext uri="{FF2B5EF4-FFF2-40B4-BE49-F238E27FC236}">
                  <a16:creationId xmlns:a16="http://schemas.microsoft.com/office/drawing/2014/main" id="{73E4B9A9-7808-49F1-BB1F-D5568D096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8506" y="5857475"/>
              <a:ext cx="294809" cy="340568"/>
            </a:xfrm>
            <a:prstGeom prst="straightConnector1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6C95566B-52CD-4F74-8120-3C5390996EDB}"/>
                </a:ext>
              </a:extLst>
            </p:cNvPr>
            <p:cNvSpPr txBox="1"/>
            <p:nvPr/>
          </p:nvSpPr>
          <p:spPr>
            <a:xfrm>
              <a:off x="2408355" y="5954735"/>
              <a:ext cx="668201" cy="2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36</a:t>
              </a:r>
              <a:r>
                <a:rPr kumimoji="1" lang="en-US" altLang="ja-JP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mm</a:t>
              </a:r>
              <a:endParaRPr kumimoji="1" lang="ja-JP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EF31F99-252C-4113-A613-78981765A6DA}"/>
              </a:ext>
            </a:extLst>
          </p:cNvPr>
          <p:cNvSpPr txBox="1"/>
          <p:nvPr/>
        </p:nvSpPr>
        <p:spPr>
          <a:xfrm>
            <a:off x="857250" y="4604485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■設置図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75565ED-C265-405A-9EAF-362BC04530BF}"/>
              </a:ext>
            </a:extLst>
          </p:cNvPr>
          <p:cNvCxnSpPr>
            <a:cxnSpLocks/>
          </p:cNvCxnSpPr>
          <p:nvPr/>
        </p:nvCxnSpPr>
        <p:spPr>
          <a:xfrm>
            <a:off x="2805532" y="5319262"/>
            <a:ext cx="1099725" cy="811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0486C5C0-5366-4345-B4AF-CB9AAF08A5D8}"/>
              </a:ext>
            </a:extLst>
          </p:cNvPr>
          <p:cNvCxnSpPr>
            <a:cxnSpLocks/>
          </p:cNvCxnSpPr>
          <p:nvPr/>
        </p:nvCxnSpPr>
        <p:spPr>
          <a:xfrm>
            <a:off x="2272876" y="5715229"/>
            <a:ext cx="730752" cy="80644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88CB3F44-2429-4281-A5B9-58EF2D4748CD}"/>
              </a:ext>
            </a:extLst>
          </p:cNvPr>
          <p:cNvCxnSpPr>
            <a:cxnSpLocks/>
          </p:cNvCxnSpPr>
          <p:nvPr/>
        </p:nvCxnSpPr>
        <p:spPr>
          <a:xfrm>
            <a:off x="1532257" y="6144253"/>
            <a:ext cx="0" cy="5731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B21208-AE08-4FDB-9334-2BD05AC3F619}"/>
              </a:ext>
            </a:extLst>
          </p:cNvPr>
          <p:cNvSpPr txBox="1"/>
          <p:nvPr/>
        </p:nvSpPr>
        <p:spPr>
          <a:xfrm>
            <a:off x="4960649" y="4791507"/>
            <a:ext cx="203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※</a:t>
            </a:r>
            <a:r>
              <a:rPr kumimoji="1" lang="ja-JP" alt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埋込ボックスはお客様で</a:t>
            </a:r>
            <a:endParaRPr kumimoji="1" lang="en-US" altLang="ja-JP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ご用意をお願いしております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251182-5469-4CA0-B82C-1890C4446BA7}"/>
              </a:ext>
            </a:extLst>
          </p:cNvPr>
          <p:cNvSpPr txBox="1"/>
          <p:nvPr/>
        </p:nvSpPr>
        <p:spPr>
          <a:xfrm>
            <a:off x="3876702" y="5845214"/>
            <a:ext cx="48603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solidFill>
                  <a:schemeClr val="bg1">
                    <a:lumMod val="50000"/>
                  </a:schemeClr>
                </a:solidFill>
              </a:rPr>
              <a:t>83mm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B3F3C65-0255-403F-8A99-4DC51B67C413}"/>
              </a:ext>
            </a:extLst>
          </p:cNvPr>
          <p:cNvSpPr txBox="1"/>
          <p:nvPr/>
        </p:nvSpPr>
        <p:spPr>
          <a:xfrm>
            <a:off x="4863448" y="5780145"/>
            <a:ext cx="48603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>
                    <a:lumMod val="50000"/>
                  </a:schemeClr>
                </a:solidFill>
              </a:rPr>
              <a:t>83mm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89B8434-E468-4B8D-9981-55FA341D724C}"/>
              </a:ext>
            </a:extLst>
          </p:cNvPr>
          <p:cNvGrpSpPr/>
          <p:nvPr/>
        </p:nvGrpSpPr>
        <p:grpSpPr>
          <a:xfrm>
            <a:off x="2660064" y="3184889"/>
            <a:ext cx="316112" cy="200055"/>
            <a:chOff x="4587148" y="2818447"/>
            <a:chExt cx="316112" cy="200055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DC37F939-1002-492E-A297-FDB668675345}"/>
                </a:ext>
              </a:extLst>
            </p:cNvPr>
            <p:cNvSpPr/>
            <p:nvPr/>
          </p:nvSpPr>
          <p:spPr>
            <a:xfrm>
              <a:off x="4660269" y="2847663"/>
              <a:ext cx="169871" cy="14162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F42650F-B2D1-4F61-8D65-A2788E000B6C}"/>
                </a:ext>
              </a:extLst>
            </p:cNvPr>
            <p:cNvSpPr txBox="1"/>
            <p:nvPr/>
          </p:nvSpPr>
          <p:spPr>
            <a:xfrm>
              <a:off x="4587148" y="2818447"/>
              <a:ext cx="3161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>
                  <a:latin typeface="+mn-ea"/>
                </a:rPr>
                <a:t>&lt;&lt;</a:t>
              </a:r>
              <a:endParaRPr kumimoji="1" lang="ja-JP" altLang="en-US" sz="700" dirty="0">
                <a:latin typeface="+mn-ea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DA6294B3-4F8D-433B-A2BA-F8E764096939}"/>
              </a:ext>
            </a:extLst>
          </p:cNvPr>
          <p:cNvGrpSpPr/>
          <p:nvPr/>
        </p:nvGrpSpPr>
        <p:grpSpPr>
          <a:xfrm flipV="1">
            <a:off x="2929737" y="3183581"/>
            <a:ext cx="316112" cy="200055"/>
            <a:chOff x="4587148" y="2818447"/>
            <a:chExt cx="316112" cy="200055"/>
          </a:xfrm>
        </p:grpSpPr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1E782D66-0BF1-4EC8-B719-A599FDEB8613}"/>
                </a:ext>
              </a:extLst>
            </p:cNvPr>
            <p:cNvSpPr/>
            <p:nvPr/>
          </p:nvSpPr>
          <p:spPr>
            <a:xfrm>
              <a:off x="4660269" y="2847663"/>
              <a:ext cx="169871" cy="14162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D915FDAD-6B26-4426-B7CF-33AE70798C23}"/>
                </a:ext>
              </a:extLst>
            </p:cNvPr>
            <p:cNvSpPr txBox="1"/>
            <p:nvPr/>
          </p:nvSpPr>
          <p:spPr>
            <a:xfrm>
              <a:off x="4587148" y="2818447"/>
              <a:ext cx="3161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>
                  <a:latin typeface="+mn-ea"/>
                </a:rPr>
                <a:t>&lt;&lt;</a:t>
              </a:r>
              <a:endParaRPr kumimoji="1" lang="ja-JP" altLang="en-US" sz="700" dirty="0">
                <a:latin typeface="+mn-ea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F2983B-8F79-42EF-889D-8DA0816CB002}"/>
              </a:ext>
            </a:extLst>
          </p:cNvPr>
          <p:cNvSpPr txBox="1"/>
          <p:nvPr/>
        </p:nvSpPr>
        <p:spPr>
          <a:xfrm>
            <a:off x="649005" y="100852"/>
            <a:ext cx="4889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/>
              <a:t>【FCP1】PWM</a:t>
            </a:r>
            <a:r>
              <a:rPr kumimoji="1" lang="ja-JP" altLang="en-US" sz="1100" b="1" dirty="0"/>
              <a:t>コントローラー　タッチパネルタイプ　仕様書・取扱説明書</a:t>
            </a:r>
            <a:endParaRPr kumimoji="1" lang="en-US" altLang="ja-JP" sz="1100" b="1" dirty="0"/>
          </a:p>
        </p:txBody>
      </p:sp>
    </p:spTree>
    <p:extLst>
      <p:ext uri="{BB962C8B-B14F-4D97-AF65-F5344CB8AC3E}">
        <p14:creationId xmlns:p14="http://schemas.microsoft.com/office/powerpoint/2010/main" val="17031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8B0DD6A7-8415-4B52-931E-98428BA4AD2E}"/>
              </a:ext>
            </a:extLst>
          </p:cNvPr>
          <p:cNvCxnSpPr>
            <a:cxnSpLocks/>
          </p:cNvCxnSpPr>
          <p:nvPr/>
        </p:nvCxnSpPr>
        <p:spPr>
          <a:xfrm>
            <a:off x="857250" y="406831"/>
            <a:ext cx="5143500" cy="0"/>
          </a:xfrm>
          <a:prstGeom prst="line">
            <a:avLst/>
          </a:prstGeom>
          <a:ln w="38100">
            <a:solidFill>
              <a:srgbClr val="9E1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05F5611-7176-4DFC-A5D1-21224192E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3" b="40141"/>
          <a:stretch/>
        </p:blipFill>
        <p:spPr>
          <a:xfrm>
            <a:off x="5538485" y="43200"/>
            <a:ext cx="595562" cy="286004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386981CD-B6D2-4B5A-9673-7FB037B0FCA1}"/>
              </a:ext>
            </a:extLst>
          </p:cNvPr>
          <p:cNvGrpSpPr/>
          <p:nvPr/>
        </p:nvGrpSpPr>
        <p:grpSpPr>
          <a:xfrm>
            <a:off x="986631" y="4655098"/>
            <a:ext cx="2339102" cy="2058887"/>
            <a:chOff x="828911" y="4591967"/>
            <a:chExt cx="2339102" cy="2058887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839D562-DDA6-4A99-B572-44B339F8F227}"/>
                </a:ext>
              </a:extLst>
            </p:cNvPr>
            <p:cNvSpPr txBox="1"/>
            <p:nvPr/>
          </p:nvSpPr>
          <p:spPr>
            <a:xfrm>
              <a:off x="997346" y="4591967"/>
              <a:ext cx="18004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/>
                <a:t>ネジを緩めて接続部分を開ける</a:t>
              </a:r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6F8B55E5-3143-42CE-99BE-0451D5829A1A}"/>
                </a:ext>
              </a:extLst>
            </p:cNvPr>
            <p:cNvGrpSpPr/>
            <p:nvPr/>
          </p:nvGrpSpPr>
          <p:grpSpPr>
            <a:xfrm>
              <a:off x="828911" y="4843578"/>
              <a:ext cx="2339102" cy="1807276"/>
              <a:chOff x="428419" y="1567432"/>
              <a:chExt cx="2884405" cy="2252506"/>
            </a:xfrm>
          </p:grpSpPr>
          <p:pic>
            <p:nvPicPr>
              <p:cNvPr id="47" name="図 46" descr="グリーン, 座る, 横, モニター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CD59962-4636-48E8-8AD9-8ECB283783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38" r="11858"/>
              <a:stretch/>
            </p:blipFill>
            <p:spPr>
              <a:xfrm rot="5400000">
                <a:off x="744369" y="1251482"/>
                <a:ext cx="2252506" cy="2884405"/>
              </a:xfrm>
              <a:prstGeom prst="rect">
                <a:avLst/>
              </a:prstGeom>
            </p:spPr>
          </p:pic>
          <p:sp>
            <p:nvSpPr>
              <p:cNvPr id="48" name="楕円 47">
                <a:extLst>
                  <a:ext uri="{FF2B5EF4-FFF2-40B4-BE49-F238E27FC236}">
                    <a16:creationId xmlns:a16="http://schemas.microsoft.com/office/drawing/2014/main" id="{24733B95-942B-4978-BF85-5B4651C3AF83}"/>
                  </a:ext>
                </a:extLst>
              </p:cNvPr>
              <p:cNvSpPr/>
              <p:nvPr/>
            </p:nvSpPr>
            <p:spPr>
              <a:xfrm>
                <a:off x="884420" y="2053653"/>
                <a:ext cx="1064302" cy="779488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B72D50C-77ED-41B6-BEB7-A5E2347703A7}"/>
              </a:ext>
            </a:extLst>
          </p:cNvPr>
          <p:cNvSpPr txBox="1"/>
          <p:nvPr/>
        </p:nvSpPr>
        <p:spPr>
          <a:xfrm>
            <a:off x="857250" y="429109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■結線部</a:t>
            </a: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DC5827E3-8C38-410E-B83D-9F15CE911476}"/>
              </a:ext>
            </a:extLst>
          </p:cNvPr>
          <p:cNvGrpSpPr/>
          <p:nvPr/>
        </p:nvGrpSpPr>
        <p:grpSpPr>
          <a:xfrm>
            <a:off x="3579668" y="4672925"/>
            <a:ext cx="2354699" cy="2037298"/>
            <a:chOff x="3848484" y="4613556"/>
            <a:chExt cx="2354699" cy="2037298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469464A1-92BC-47BD-BD12-C051281027CD}"/>
                </a:ext>
              </a:extLst>
            </p:cNvPr>
            <p:cNvSpPr txBox="1"/>
            <p:nvPr/>
          </p:nvSpPr>
          <p:spPr>
            <a:xfrm>
              <a:off x="4151641" y="4613556"/>
              <a:ext cx="191590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/>
                <a:t>ケーブルを挟み込みネジを締める</a:t>
              </a:r>
            </a:p>
          </p:txBody>
        </p: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584D8389-1A22-4BDB-94E9-2CBC2B5F248E}"/>
                </a:ext>
              </a:extLst>
            </p:cNvPr>
            <p:cNvGrpSpPr/>
            <p:nvPr/>
          </p:nvGrpSpPr>
          <p:grpSpPr>
            <a:xfrm>
              <a:off x="3848484" y="4843578"/>
              <a:ext cx="2354699" cy="1807276"/>
              <a:chOff x="1449137" y="4475346"/>
              <a:chExt cx="2884405" cy="2245999"/>
            </a:xfrm>
          </p:grpSpPr>
          <p:pic>
            <p:nvPicPr>
              <p:cNvPr id="50" name="図 49" descr="屋内, ブラック, 女性, 座る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DDFAC18-EC5E-4A48-B7D5-FC8150EFE2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84" t="8227" r="15210" b="4583"/>
              <a:stretch/>
            </p:blipFill>
            <p:spPr>
              <a:xfrm rot="5400000">
                <a:off x="1768340" y="4156143"/>
                <a:ext cx="2245999" cy="2884405"/>
              </a:xfrm>
              <a:prstGeom prst="rect">
                <a:avLst/>
              </a:prstGeom>
            </p:spPr>
          </p:pic>
          <p:sp>
            <p:nvSpPr>
              <p:cNvPr id="51" name="楕円 50">
                <a:extLst>
                  <a:ext uri="{FF2B5EF4-FFF2-40B4-BE49-F238E27FC236}">
                    <a16:creationId xmlns:a16="http://schemas.microsoft.com/office/drawing/2014/main" id="{A518CF63-ED86-4A3D-82EA-DB6557FB86F3}"/>
                  </a:ext>
                </a:extLst>
              </p:cNvPr>
              <p:cNvSpPr/>
              <p:nvPr/>
            </p:nvSpPr>
            <p:spPr>
              <a:xfrm>
                <a:off x="1449137" y="5280919"/>
                <a:ext cx="694456" cy="53245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楕円 51">
                <a:extLst>
                  <a:ext uri="{FF2B5EF4-FFF2-40B4-BE49-F238E27FC236}">
                    <a16:creationId xmlns:a16="http://schemas.microsoft.com/office/drawing/2014/main" id="{28FB688F-6B8A-4237-AB6B-96DD352D2A8F}"/>
                  </a:ext>
                </a:extLst>
              </p:cNvPr>
              <p:cNvSpPr/>
              <p:nvPr/>
            </p:nvSpPr>
            <p:spPr>
              <a:xfrm>
                <a:off x="2143593" y="5242481"/>
                <a:ext cx="1603948" cy="704536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F3A9690F-A06B-4CCB-B15D-66EF0D9DA1B5}"/>
                </a:ext>
              </a:extLst>
            </p:cNvPr>
            <p:cNvSpPr txBox="1"/>
            <p:nvPr/>
          </p:nvSpPr>
          <p:spPr>
            <a:xfrm>
              <a:off x="4104519" y="5224441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b="1" dirty="0">
                  <a:solidFill>
                    <a:schemeClr val="bg1"/>
                  </a:solidFill>
                </a:rPr>
                <a:t>入力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894B675-4C5F-4361-82CB-70EAF4E15238}"/>
                </a:ext>
              </a:extLst>
            </p:cNvPr>
            <p:cNvSpPr txBox="1"/>
            <p:nvPr/>
          </p:nvSpPr>
          <p:spPr>
            <a:xfrm>
              <a:off x="5056701" y="5216902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b="1" dirty="0">
                  <a:solidFill>
                    <a:schemeClr val="bg1"/>
                  </a:solidFill>
                </a:rPr>
                <a:t>出力</a:t>
              </a: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DC15F71-7FAD-48E1-B99F-9D6CDCD55989}"/>
              </a:ext>
            </a:extLst>
          </p:cNvPr>
          <p:cNvGrpSpPr/>
          <p:nvPr/>
        </p:nvGrpSpPr>
        <p:grpSpPr>
          <a:xfrm>
            <a:off x="5445717" y="8864132"/>
            <a:ext cx="1448064" cy="276999"/>
            <a:chOff x="5865505" y="10084746"/>
            <a:chExt cx="1448064" cy="276999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B31EB70C-13C7-472B-8E3E-F56256463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505" y="10125075"/>
              <a:ext cx="397042" cy="19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1EC650F8-CEFA-4424-8A61-EB3857434043}"/>
                </a:ext>
              </a:extLst>
            </p:cNvPr>
            <p:cNvSpPr txBox="1"/>
            <p:nvPr/>
          </p:nvSpPr>
          <p:spPr>
            <a:xfrm>
              <a:off x="6205573" y="10084746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600" dirty="0">
                  <a:solidFill>
                    <a:schemeClr val="bg1">
                      <a:lumMod val="50000"/>
                    </a:schemeClr>
                  </a:solidFill>
                </a:rPr>
                <a:t>株式会社富士メディシィエ</a:t>
              </a:r>
              <a:endParaRPr kumimoji="1" lang="en-US" altLang="ja-JP" sz="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kumimoji="1" lang="ja-JP" altLang="en-US" sz="600" dirty="0">
                  <a:solidFill>
                    <a:schemeClr val="bg1">
                      <a:lumMod val="50000"/>
                    </a:schemeClr>
                  </a:solidFill>
                </a:rPr>
                <a:t>　</a:t>
              </a:r>
              <a:r>
                <a:rPr kumimoji="1" lang="en-US" altLang="ja-JP" sz="600" dirty="0">
                  <a:solidFill>
                    <a:schemeClr val="bg1">
                      <a:lumMod val="50000"/>
                    </a:schemeClr>
                  </a:solidFill>
                </a:rPr>
                <a:t>202007B</a:t>
              </a:r>
              <a:endParaRPr kumimoji="1" lang="ja-JP" altLang="en-US" sz="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B4AFE1E-143F-449E-9222-BD9ED319084C}"/>
              </a:ext>
            </a:extLst>
          </p:cNvPr>
          <p:cNvSpPr txBox="1"/>
          <p:nvPr/>
        </p:nvSpPr>
        <p:spPr>
          <a:xfrm>
            <a:off x="872886" y="595684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■配線接続</a:t>
            </a: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3A761FB8-36B3-4227-A197-06CB49C38E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06" r="17577"/>
          <a:stretch/>
        </p:blipFill>
        <p:spPr>
          <a:xfrm>
            <a:off x="997346" y="1067721"/>
            <a:ext cx="1813759" cy="2062128"/>
          </a:xfrm>
          <a:prstGeom prst="rect">
            <a:avLst/>
          </a:prstGeom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44AA4CEF-3367-4865-AEC8-B877E5906214}"/>
              </a:ext>
            </a:extLst>
          </p:cNvPr>
          <p:cNvSpPr/>
          <p:nvPr/>
        </p:nvSpPr>
        <p:spPr>
          <a:xfrm>
            <a:off x="857250" y="2831449"/>
            <a:ext cx="653326" cy="35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kumimoji="1" lang="ja-JP" altLang="en-US" sz="750" b="1" dirty="0">
                <a:solidFill>
                  <a:schemeClr val="tx1"/>
                </a:solidFill>
              </a:rPr>
              <a:t>入力　</a:t>
            </a:r>
            <a:endParaRPr kumimoji="1" lang="en-US" altLang="ja-JP" sz="750" b="1" dirty="0">
              <a:solidFill>
                <a:schemeClr val="tx1"/>
              </a:solidFill>
            </a:endParaRPr>
          </a:p>
          <a:p>
            <a:pPr algn="r"/>
            <a:r>
              <a:rPr kumimoji="1" lang="en-US" altLang="ja-JP" sz="750" b="1" dirty="0">
                <a:solidFill>
                  <a:schemeClr val="tx1"/>
                </a:solidFill>
              </a:rPr>
              <a:t>(DC12-24V)</a:t>
            </a:r>
            <a:endParaRPr kumimoji="1" lang="ja-JP" altLang="en-US" sz="750" b="1" dirty="0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EC2160BE-B7D1-4504-AFCC-14170598CCDE}"/>
              </a:ext>
            </a:extLst>
          </p:cNvPr>
          <p:cNvSpPr/>
          <p:nvPr/>
        </p:nvSpPr>
        <p:spPr>
          <a:xfrm>
            <a:off x="2169439" y="2884700"/>
            <a:ext cx="838714" cy="30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750" b="1" dirty="0">
                <a:solidFill>
                  <a:schemeClr val="tx1"/>
                </a:solidFill>
              </a:rPr>
              <a:t> 出力</a:t>
            </a:r>
            <a:endParaRPr kumimoji="1" lang="en-US" altLang="ja-JP" sz="750" b="1" dirty="0">
              <a:solidFill>
                <a:schemeClr val="tx1"/>
              </a:solidFill>
            </a:endParaRPr>
          </a:p>
          <a:p>
            <a:r>
              <a:rPr kumimoji="1" lang="en-US" altLang="ja-JP" sz="750" b="1" dirty="0">
                <a:solidFill>
                  <a:schemeClr val="tx1"/>
                </a:solidFill>
              </a:rPr>
              <a:t>(DC12-24V)</a:t>
            </a:r>
            <a:endParaRPr kumimoji="1" lang="ja-JP" altLang="en-US" sz="750" b="1" dirty="0">
              <a:solidFill>
                <a:schemeClr val="tx1"/>
              </a:solidFill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5239C21F-D591-42F2-9594-83C6F1342D6E}"/>
              </a:ext>
            </a:extLst>
          </p:cNvPr>
          <p:cNvGrpSpPr/>
          <p:nvPr/>
        </p:nvGrpSpPr>
        <p:grpSpPr>
          <a:xfrm>
            <a:off x="2962146" y="684618"/>
            <a:ext cx="3068254" cy="2955113"/>
            <a:chOff x="2787735" y="4827443"/>
            <a:chExt cx="4091004" cy="3940151"/>
          </a:xfrm>
        </p:grpSpPr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453FFE8E-BD65-4399-BD00-32A8A256E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735" y="4827443"/>
              <a:ext cx="3975926" cy="331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4F1C6A7E-93E5-4796-B1E6-0C71BD9E2AAB}"/>
                </a:ext>
              </a:extLst>
            </p:cNvPr>
            <p:cNvSpPr/>
            <p:nvPr/>
          </p:nvSpPr>
          <p:spPr>
            <a:xfrm>
              <a:off x="4310053" y="6046669"/>
              <a:ext cx="667616" cy="170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825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6A050654-CFB3-4A10-9DC3-EBDE9360F5B4}"/>
                </a:ext>
              </a:extLst>
            </p:cNvPr>
            <p:cNvSpPr txBox="1"/>
            <p:nvPr/>
          </p:nvSpPr>
          <p:spPr>
            <a:xfrm>
              <a:off x="4279809" y="6051360"/>
              <a:ext cx="979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dirty="0">
                  <a:solidFill>
                    <a:schemeClr val="bg1">
                      <a:lumMod val="75000"/>
                    </a:schemeClr>
                  </a:solidFill>
                </a:rPr>
                <a:t>MODEL:P1</a:t>
              </a:r>
              <a:endParaRPr kumimoji="1" lang="ja-JP" altLang="en-US" sz="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71AB3816-6195-45C2-A838-4F73DD57B5A6}"/>
                </a:ext>
              </a:extLst>
            </p:cNvPr>
            <p:cNvSpPr/>
            <p:nvPr/>
          </p:nvSpPr>
          <p:spPr>
            <a:xfrm>
              <a:off x="3187928" y="6046669"/>
              <a:ext cx="224821" cy="757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CF1FF423-2998-4D2D-9F5E-17A88FF2E95B}"/>
                </a:ext>
              </a:extLst>
            </p:cNvPr>
            <p:cNvSpPr txBox="1"/>
            <p:nvPr/>
          </p:nvSpPr>
          <p:spPr>
            <a:xfrm rot="5400000">
              <a:off x="3034168" y="6271655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/>
                <a:t>電源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AC10365F-93A3-44A5-8951-B630D0460C65}"/>
                </a:ext>
              </a:extLst>
            </p:cNvPr>
            <p:cNvSpPr txBox="1"/>
            <p:nvPr/>
          </p:nvSpPr>
          <p:spPr>
            <a:xfrm>
              <a:off x="6363214" y="5092118"/>
              <a:ext cx="515525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88" dirty="0"/>
                <a:t>灯具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B95166A5-5220-4D68-A20A-AD0F0C29A348}"/>
                </a:ext>
              </a:extLst>
            </p:cNvPr>
            <p:cNvSpPr txBox="1"/>
            <p:nvPr/>
          </p:nvSpPr>
          <p:spPr>
            <a:xfrm>
              <a:off x="2914658" y="5405088"/>
              <a:ext cx="89810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75" dirty="0"/>
                <a:t>AC110V/220V</a:t>
              </a:r>
              <a:endParaRPr kumimoji="1" lang="ja-JP" altLang="en-US" sz="675" dirty="0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3825DE8-C8AF-46B6-849D-85CBBB1CDDB2}"/>
                </a:ext>
              </a:extLst>
            </p:cNvPr>
            <p:cNvSpPr txBox="1"/>
            <p:nvPr/>
          </p:nvSpPr>
          <p:spPr>
            <a:xfrm>
              <a:off x="3158839" y="8305929"/>
              <a:ext cx="1515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825" dirty="0">
                  <a:latin typeface="+mn-ea"/>
                </a:rPr>
                <a:t>※</a:t>
              </a:r>
              <a:r>
                <a:rPr kumimoji="1" lang="ja-JP" altLang="en-US" sz="825" dirty="0">
                  <a:latin typeface="+mn-ea"/>
                </a:rPr>
                <a:t>電源～調光パネル</a:t>
              </a:r>
              <a:endParaRPr kumimoji="1" lang="en-US" altLang="ja-JP" sz="825" dirty="0">
                <a:latin typeface="+mn-ea"/>
              </a:endParaRPr>
            </a:p>
            <a:p>
              <a:pPr algn="ctr"/>
              <a:r>
                <a:rPr kumimoji="1" lang="ja-JP" altLang="en-US" sz="825" dirty="0">
                  <a:latin typeface="+mn-ea"/>
                </a:rPr>
                <a:t>ケーブル</a:t>
              </a:r>
              <a:r>
                <a:rPr kumimoji="1" lang="en-US" altLang="ja-JP" sz="825" dirty="0">
                  <a:solidFill>
                    <a:srgbClr val="FF0000"/>
                  </a:solidFill>
                  <a:latin typeface="+mn-ea"/>
                </a:rPr>
                <a:t>8</a:t>
              </a:r>
              <a:r>
                <a:rPr kumimoji="1" lang="ja-JP" altLang="en-US" sz="825" dirty="0">
                  <a:solidFill>
                    <a:srgbClr val="FF0000"/>
                  </a:solidFill>
                  <a:latin typeface="+mn-ea"/>
                </a:rPr>
                <a:t>ｍ以内</a:t>
              </a:r>
              <a:endParaRPr kumimoji="1" lang="en-US" altLang="ja-JP" sz="825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D0224295-7F6F-466F-AC4D-5EB767A4E106}"/>
                </a:ext>
              </a:extLst>
            </p:cNvPr>
            <p:cNvSpPr txBox="1"/>
            <p:nvPr/>
          </p:nvSpPr>
          <p:spPr>
            <a:xfrm>
              <a:off x="5180897" y="8305929"/>
              <a:ext cx="1515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825" dirty="0">
                  <a:latin typeface="+mn-ea"/>
                </a:rPr>
                <a:t>※</a:t>
              </a:r>
              <a:r>
                <a:rPr kumimoji="1" lang="ja-JP" altLang="en-US" sz="825" dirty="0">
                  <a:latin typeface="+mn-ea"/>
                </a:rPr>
                <a:t>調光パネル～灯具</a:t>
              </a:r>
              <a:endParaRPr kumimoji="1" lang="en-US" altLang="ja-JP" sz="825" dirty="0">
                <a:latin typeface="+mn-ea"/>
              </a:endParaRPr>
            </a:p>
            <a:p>
              <a:pPr algn="ctr"/>
              <a:r>
                <a:rPr kumimoji="1" lang="ja-JP" altLang="en-US" sz="825" dirty="0">
                  <a:latin typeface="+mn-ea"/>
                </a:rPr>
                <a:t>ケーブル</a:t>
              </a:r>
              <a:r>
                <a:rPr kumimoji="1" lang="en-US" altLang="ja-JP" sz="825" dirty="0">
                  <a:solidFill>
                    <a:srgbClr val="FF0000"/>
                  </a:solidFill>
                  <a:latin typeface="+mn-ea"/>
                </a:rPr>
                <a:t>10</a:t>
              </a:r>
              <a:r>
                <a:rPr kumimoji="1" lang="ja-JP" altLang="en-US" sz="825" dirty="0">
                  <a:solidFill>
                    <a:srgbClr val="FF0000"/>
                  </a:solidFill>
                  <a:latin typeface="+mn-ea"/>
                </a:rPr>
                <a:t>ｍ以内</a:t>
              </a:r>
              <a:endParaRPr kumimoji="1" lang="en-US" altLang="ja-JP" sz="825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78" name="矢印: 右 77">
              <a:extLst>
                <a:ext uri="{FF2B5EF4-FFF2-40B4-BE49-F238E27FC236}">
                  <a16:creationId xmlns:a16="http://schemas.microsoft.com/office/drawing/2014/main" id="{AFAFABDD-CB12-4016-B42A-E65FD8E8243F}"/>
                </a:ext>
              </a:extLst>
            </p:cNvPr>
            <p:cNvSpPr/>
            <p:nvPr/>
          </p:nvSpPr>
          <p:spPr>
            <a:xfrm rot="16200000">
              <a:off x="3660041" y="7916182"/>
              <a:ext cx="377647" cy="316877"/>
            </a:xfrm>
            <a:prstGeom prst="rightArrow">
              <a:avLst>
                <a:gd name="adj1" fmla="val 55654"/>
                <a:gd name="adj2" fmla="val 40414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79" name="矢印: 右 78">
              <a:extLst>
                <a:ext uri="{FF2B5EF4-FFF2-40B4-BE49-F238E27FC236}">
                  <a16:creationId xmlns:a16="http://schemas.microsoft.com/office/drawing/2014/main" id="{67A10F07-4B68-4F08-8D1A-E0C734EF050A}"/>
                </a:ext>
              </a:extLst>
            </p:cNvPr>
            <p:cNvSpPr/>
            <p:nvPr/>
          </p:nvSpPr>
          <p:spPr>
            <a:xfrm rot="16200000">
              <a:off x="5658402" y="7916181"/>
              <a:ext cx="377647" cy="316877"/>
            </a:xfrm>
            <a:prstGeom prst="rightArrow">
              <a:avLst>
                <a:gd name="adj1" fmla="val 55654"/>
                <a:gd name="adj2" fmla="val 40414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350"/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3B8A119-5A40-427A-B7BB-BB6021DD9199}"/>
              </a:ext>
            </a:extLst>
          </p:cNvPr>
          <p:cNvSpPr txBox="1"/>
          <p:nvPr/>
        </p:nvSpPr>
        <p:spPr>
          <a:xfrm>
            <a:off x="872886" y="7543516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■備考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2A956D0-917B-407B-93FE-32A5068BD847}"/>
              </a:ext>
            </a:extLst>
          </p:cNvPr>
          <p:cNvSpPr txBox="1"/>
          <p:nvPr/>
        </p:nvSpPr>
        <p:spPr>
          <a:xfrm>
            <a:off x="1128472" y="7864918"/>
            <a:ext cx="4742004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25" dirty="0">
                <a:latin typeface="+mn-ea"/>
              </a:rPr>
              <a:t>電源の選択について</a:t>
            </a:r>
            <a:endParaRPr kumimoji="1" lang="en-US" altLang="ja-JP" sz="825" dirty="0">
              <a:latin typeface="+mn-ea"/>
            </a:endParaRPr>
          </a:p>
          <a:p>
            <a:r>
              <a:rPr kumimoji="1" lang="en-US" altLang="ja-JP" sz="825" dirty="0">
                <a:latin typeface="+mn-ea"/>
              </a:rPr>
              <a:t>※</a:t>
            </a:r>
            <a:r>
              <a:rPr kumimoji="1" lang="ja-JP" altLang="en-US" sz="825" dirty="0">
                <a:latin typeface="+mn-ea"/>
              </a:rPr>
              <a:t>電源は</a:t>
            </a:r>
            <a:r>
              <a:rPr kumimoji="1" lang="en-US" altLang="ja-JP" sz="825" dirty="0">
                <a:latin typeface="+mn-ea"/>
              </a:rPr>
              <a:t>DC</a:t>
            </a:r>
            <a:r>
              <a:rPr kumimoji="1" lang="ja-JP" altLang="en-US" sz="825" dirty="0">
                <a:latin typeface="+mn-ea"/>
              </a:rPr>
              <a:t>（直流）定電圧スイッチング電源から選択して下さい</a:t>
            </a:r>
            <a:endParaRPr kumimoji="1" lang="en-US" altLang="ja-JP" sz="825" dirty="0">
              <a:latin typeface="+mn-ea"/>
            </a:endParaRPr>
          </a:p>
          <a:p>
            <a:r>
              <a:rPr kumimoji="1" lang="en-US" altLang="ja-JP" sz="825" dirty="0">
                <a:latin typeface="+mn-ea"/>
              </a:rPr>
              <a:t>※</a:t>
            </a:r>
            <a:r>
              <a:rPr kumimoji="1" lang="ja-JP" altLang="en-US" sz="825" dirty="0">
                <a:latin typeface="+mn-ea"/>
              </a:rPr>
              <a:t>電源の最大負荷電力は</a:t>
            </a:r>
            <a:r>
              <a:rPr kumimoji="1" lang="en-US" altLang="ja-JP" sz="825" dirty="0">
                <a:latin typeface="+mn-ea"/>
              </a:rPr>
              <a:t>LED</a:t>
            </a:r>
            <a:r>
              <a:rPr kumimoji="1" lang="ja-JP" altLang="en-US" sz="825" dirty="0">
                <a:latin typeface="+mn-ea"/>
              </a:rPr>
              <a:t>灯具の負荷電力より少なくとも</a:t>
            </a:r>
            <a:r>
              <a:rPr kumimoji="1" lang="en-US" altLang="ja-JP" sz="825" dirty="0">
                <a:latin typeface="+mn-ea"/>
              </a:rPr>
              <a:t>20</a:t>
            </a:r>
            <a:r>
              <a:rPr kumimoji="1" lang="ja-JP" altLang="en-US" sz="825" dirty="0">
                <a:latin typeface="+mn-ea"/>
              </a:rPr>
              <a:t>％以上大きいものをご使用下さい</a:t>
            </a:r>
            <a:endParaRPr kumimoji="1" lang="en-US" altLang="ja-JP" sz="825" dirty="0">
              <a:latin typeface="+mn-ea"/>
            </a:endParaRPr>
          </a:p>
          <a:p>
            <a:endParaRPr kumimoji="1" lang="en-US" altLang="ja-JP" sz="825" dirty="0">
              <a:latin typeface="+mn-ea"/>
            </a:endParaRPr>
          </a:p>
          <a:p>
            <a:r>
              <a:rPr kumimoji="1" lang="en-US" altLang="ja-JP" sz="825" dirty="0">
                <a:latin typeface="+mn-ea"/>
              </a:rPr>
              <a:t>※</a:t>
            </a:r>
            <a:r>
              <a:rPr kumimoji="1" lang="ja-JP" altLang="en-US" sz="825" dirty="0">
                <a:latin typeface="+mn-ea"/>
              </a:rPr>
              <a:t>仕様は予告なく変更される場合がございます</a:t>
            </a:r>
            <a:endParaRPr kumimoji="1" lang="en-US" altLang="ja-JP" sz="825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408087-9F39-44A2-90F1-97F8FC7BC117}"/>
              </a:ext>
            </a:extLst>
          </p:cNvPr>
          <p:cNvSpPr txBox="1"/>
          <p:nvPr/>
        </p:nvSpPr>
        <p:spPr>
          <a:xfrm>
            <a:off x="649005" y="100852"/>
            <a:ext cx="4889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/>
              <a:t>【FCP1】PWM</a:t>
            </a:r>
            <a:r>
              <a:rPr kumimoji="1" lang="ja-JP" altLang="en-US" sz="1100" b="1" dirty="0"/>
              <a:t>コントローラー　タッチパネルタイプ　仕様書・取扱説明書</a:t>
            </a:r>
            <a:endParaRPr kumimoji="1" lang="en-US" altLang="ja-JP" sz="1100" b="1" dirty="0"/>
          </a:p>
        </p:txBody>
      </p:sp>
    </p:spTree>
    <p:extLst>
      <p:ext uri="{BB962C8B-B14F-4D97-AF65-F5344CB8AC3E}">
        <p14:creationId xmlns:p14="http://schemas.microsoft.com/office/powerpoint/2010/main" val="360757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462</Words>
  <Application>Microsoft Office PowerPoint</Application>
  <PresentationFormat>画面に合わせる 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led-businesscontrol3</dc:creator>
  <cp:lastModifiedBy>HAGIWARA MARIKO</cp:lastModifiedBy>
  <cp:revision>28</cp:revision>
  <cp:lastPrinted>2020-07-28T12:50:14Z</cp:lastPrinted>
  <dcterms:created xsi:type="dcterms:W3CDTF">2019-10-23T02:11:23Z</dcterms:created>
  <dcterms:modified xsi:type="dcterms:W3CDTF">2020-09-03T07:23:01Z</dcterms:modified>
</cp:coreProperties>
</file>