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9144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  <a:srgbClr val="9E1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3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904" y="72"/>
      </p:cViewPr>
      <p:guideLst>
        <p:guide orient="horz" pos="286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51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15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43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08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27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34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77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22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65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8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9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CC286-D5EB-464C-A219-FEF72580C4A6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FEECB-91DA-495E-87C2-99E76BA53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19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1FFA0FB2-69D8-4BF4-90EE-42980564A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745" y="1745424"/>
            <a:ext cx="1314286" cy="435714"/>
          </a:xfrm>
          <a:prstGeom prst="rect">
            <a:avLst/>
          </a:prstGeom>
        </p:spPr>
      </p:pic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589CCD22-1CC6-4244-9539-5B84909D8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405327"/>
              </p:ext>
            </p:extLst>
          </p:nvPr>
        </p:nvGraphicFramePr>
        <p:xfrm>
          <a:off x="1714500" y="2771655"/>
          <a:ext cx="3429000" cy="1946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1406783578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25923927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900" b="0" dirty="0"/>
                        <a:t>入力電圧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/>
                        <a:t>DC12-24V</a:t>
                      </a:r>
                      <a:endParaRPr kumimoji="1" lang="ja-JP" altLang="en-US" sz="9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635536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900" b="0" dirty="0"/>
                        <a:t>最大負荷電流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/>
                        <a:t>10A</a:t>
                      </a:r>
                      <a:endParaRPr kumimoji="1" lang="ja-JP" altLang="en-US" sz="9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414894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900" b="0" dirty="0"/>
                        <a:t>最大出力電力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/>
                        <a:t>120W/240W</a:t>
                      </a:r>
                      <a:r>
                        <a:rPr kumimoji="1" lang="ja-JP" altLang="en-US" sz="900" b="0" dirty="0"/>
                        <a:t>（</a:t>
                      </a:r>
                      <a:r>
                        <a:rPr kumimoji="1" lang="en-US" altLang="ja-JP" sz="900" b="0" dirty="0"/>
                        <a:t>12V/24V</a:t>
                      </a:r>
                      <a:r>
                        <a:rPr kumimoji="1" lang="ja-JP" altLang="en-US" sz="900" b="0" dirty="0"/>
                        <a:t>）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1397034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900" b="0" dirty="0"/>
                        <a:t>調光範囲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/>
                        <a:t>10</a:t>
                      </a:r>
                      <a:r>
                        <a:rPr kumimoji="1" lang="ja-JP" altLang="en-US" sz="900" b="0" dirty="0"/>
                        <a:t>％</a:t>
                      </a:r>
                      <a:r>
                        <a:rPr kumimoji="1" lang="en-US" altLang="ja-JP" sz="900" b="0" dirty="0"/>
                        <a:t>-100</a:t>
                      </a:r>
                      <a:r>
                        <a:rPr kumimoji="1" lang="ja-JP" altLang="en-US" sz="900" b="0" dirty="0"/>
                        <a:t>％、</a:t>
                      </a:r>
                      <a:r>
                        <a:rPr kumimoji="1" lang="en-US" altLang="ja-JP" sz="900" b="0" dirty="0"/>
                        <a:t>ON/OFF</a:t>
                      </a:r>
                      <a:endParaRPr kumimoji="1" lang="ja-JP" altLang="en-US" sz="9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751757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動作温度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-25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℃～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45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℃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3588617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900" b="0" dirty="0"/>
                        <a:t>寸法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/>
                        <a:t>L87×W87</a:t>
                      </a:r>
                      <a:r>
                        <a:rPr kumimoji="1" lang="ja-JP" altLang="en-US" sz="900" b="0" dirty="0"/>
                        <a:t>（</a:t>
                      </a:r>
                      <a:r>
                        <a:rPr kumimoji="1" lang="en-US" altLang="ja-JP" sz="900" b="0" dirty="0"/>
                        <a:t>mm</a:t>
                      </a:r>
                      <a:r>
                        <a:rPr kumimoji="1" lang="ja-JP" altLang="en-US" sz="900" b="0" dirty="0"/>
                        <a:t>）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5982256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900" b="0" dirty="0"/>
                        <a:t>質量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/>
                        <a:t>150g</a:t>
                      </a:r>
                      <a:endParaRPr kumimoji="1" lang="ja-JP" altLang="en-US" sz="9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95492940"/>
                  </a:ext>
                </a:extLst>
              </a:tr>
            </a:tbl>
          </a:graphicData>
        </a:graphic>
      </p:graphicFrame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C5B1D20-F6E5-43EA-97E1-21607DD54134}"/>
              </a:ext>
            </a:extLst>
          </p:cNvPr>
          <p:cNvGrpSpPr/>
          <p:nvPr/>
        </p:nvGrpSpPr>
        <p:grpSpPr>
          <a:xfrm>
            <a:off x="952566" y="5658481"/>
            <a:ext cx="5161369" cy="2123658"/>
            <a:chOff x="88983" y="6833233"/>
            <a:chExt cx="6881825" cy="2831540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5D5AE1DE-20C3-46F1-A5A1-175CC3B7C423}"/>
                </a:ext>
              </a:extLst>
            </p:cNvPr>
            <p:cNvSpPr txBox="1"/>
            <p:nvPr/>
          </p:nvSpPr>
          <p:spPr>
            <a:xfrm>
              <a:off x="88983" y="6833233"/>
              <a:ext cx="2926443" cy="2831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500" dirty="0">
                  <a:solidFill>
                    <a:srgbClr val="FF0000"/>
                  </a:solidFill>
                </a:rPr>
                <a:t>🚫禁止</a:t>
              </a:r>
              <a:endParaRPr kumimoji="1" lang="en-US" altLang="ja-JP" sz="1500" dirty="0">
                <a:solidFill>
                  <a:srgbClr val="FF0000"/>
                </a:solidFill>
              </a:endParaRPr>
            </a:p>
            <a:p>
              <a:endParaRPr kumimoji="1" lang="en-US" altLang="ja-JP" sz="900" dirty="0"/>
            </a:p>
            <a:p>
              <a:endParaRPr kumimoji="1" lang="en-US" altLang="ja-JP" sz="900" dirty="0"/>
            </a:p>
            <a:p>
              <a:r>
                <a:rPr kumimoji="1" lang="ja-JP" altLang="en-US" sz="825" dirty="0"/>
                <a:t>次のような環境には設置しないでください</a:t>
              </a:r>
              <a:endParaRPr kumimoji="1" lang="en-US" altLang="ja-JP" sz="825" dirty="0"/>
            </a:p>
            <a:p>
              <a:endParaRPr kumimoji="1" lang="en-US" altLang="ja-JP" sz="825" dirty="0"/>
            </a:p>
            <a:p>
              <a:r>
                <a:rPr kumimoji="1" lang="ja-JP" altLang="en-US" sz="825" dirty="0"/>
                <a:t>・屋外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・高温になる場所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・急激な温度変化が起きる場所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・湿度の高い場所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・紛塵が多い場所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・腐食性ガスが発生する場所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・水分や有機溶剤に直接さらされる場所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・電界や磁界の影響を受ける場所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・激しい振動や衝撃の加わる場所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・常時振動のある場所</a:t>
              </a:r>
              <a:endParaRPr kumimoji="1" lang="en-US" altLang="ja-JP" sz="825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70D3A4E8-135E-4033-8186-3BB1B6898B15}"/>
                </a:ext>
              </a:extLst>
            </p:cNvPr>
            <p:cNvSpPr txBox="1"/>
            <p:nvPr/>
          </p:nvSpPr>
          <p:spPr>
            <a:xfrm>
              <a:off x="3533327" y="7510340"/>
              <a:ext cx="3437481" cy="14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25" dirty="0"/>
                <a:t>製品に次のような行為は行わないでください</a:t>
              </a:r>
              <a:endParaRPr kumimoji="1" lang="en-US" altLang="ja-JP" sz="825" dirty="0"/>
            </a:p>
            <a:p>
              <a:endParaRPr kumimoji="1" lang="en-US" altLang="ja-JP" sz="825" dirty="0"/>
            </a:p>
            <a:p>
              <a:r>
                <a:rPr kumimoji="1" lang="ja-JP" altLang="en-US" sz="825" dirty="0"/>
                <a:t>・分解や改造をする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・無理に引っ張ったりねじったりする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・電源コードに傷をつける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・損傷したコードを使用する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・落下させたり激しい振動や強い衝撃を与える</a:t>
              </a:r>
              <a:endParaRPr kumimoji="1" lang="en-US" altLang="ja-JP" sz="825" dirty="0"/>
            </a:p>
            <a:p>
              <a:endParaRPr kumimoji="1" lang="ja-JP" altLang="en-US" sz="825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441EDF4E-9AF5-47F3-B600-477822899648}"/>
              </a:ext>
            </a:extLst>
          </p:cNvPr>
          <p:cNvGrpSpPr/>
          <p:nvPr/>
        </p:nvGrpSpPr>
        <p:grpSpPr>
          <a:xfrm>
            <a:off x="5445717" y="8864132"/>
            <a:ext cx="1448064" cy="276999"/>
            <a:chOff x="5865505" y="10084746"/>
            <a:chExt cx="1448064" cy="276999"/>
          </a:xfrm>
        </p:grpSpPr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3D95D351-81E4-4CE1-90E2-374761A32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5505" y="10125075"/>
              <a:ext cx="397042" cy="196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66F4AD4-3091-40EE-A4CA-B7F2587AF677}"/>
                </a:ext>
              </a:extLst>
            </p:cNvPr>
            <p:cNvSpPr txBox="1"/>
            <p:nvPr/>
          </p:nvSpPr>
          <p:spPr>
            <a:xfrm>
              <a:off x="6205573" y="10084746"/>
              <a:ext cx="1107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600" dirty="0">
                  <a:solidFill>
                    <a:schemeClr val="bg1">
                      <a:lumMod val="50000"/>
                    </a:schemeClr>
                  </a:solidFill>
                </a:rPr>
                <a:t>株式会社富士メディシィエ</a:t>
              </a:r>
              <a:endParaRPr kumimoji="1" lang="en-US" altLang="ja-JP" sz="6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kumimoji="1" lang="ja-JP" altLang="en-US" sz="600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kumimoji="1" lang="en-US" altLang="ja-JP" sz="600" dirty="0">
                  <a:solidFill>
                    <a:schemeClr val="bg1">
                      <a:lumMod val="50000"/>
                    </a:schemeClr>
                  </a:solidFill>
                </a:rPr>
                <a:t>2020.6.29</a:t>
              </a:r>
              <a:endParaRPr kumimoji="1" lang="ja-JP" altLang="en-US" sz="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9E7BE1BB-2163-4057-B1AF-E0C79FB4EA27}"/>
              </a:ext>
            </a:extLst>
          </p:cNvPr>
          <p:cNvCxnSpPr>
            <a:cxnSpLocks/>
          </p:cNvCxnSpPr>
          <p:nvPr/>
        </p:nvCxnSpPr>
        <p:spPr>
          <a:xfrm>
            <a:off x="857250" y="406831"/>
            <a:ext cx="5143500" cy="0"/>
          </a:xfrm>
          <a:prstGeom prst="line">
            <a:avLst/>
          </a:prstGeom>
          <a:ln w="38100">
            <a:solidFill>
              <a:srgbClr val="9E1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4A474E8D-B015-440A-9D30-6802832150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73" b="40141"/>
          <a:stretch/>
        </p:blipFill>
        <p:spPr>
          <a:xfrm>
            <a:off x="5405188" y="32089"/>
            <a:ext cx="595562" cy="286004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6479824-34EA-41D3-AA83-671E2F567E0F}"/>
              </a:ext>
            </a:extLst>
          </p:cNvPr>
          <p:cNvSpPr txBox="1"/>
          <p:nvPr/>
        </p:nvSpPr>
        <p:spPr>
          <a:xfrm>
            <a:off x="857254" y="152912"/>
            <a:ext cx="3843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[FC-321]</a:t>
            </a:r>
            <a:r>
              <a:rPr kumimoji="1" lang="ja-JP" altLang="en-US" sz="1200" b="1" dirty="0"/>
              <a:t>　</a:t>
            </a:r>
            <a:r>
              <a:rPr kumimoji="1" lang="en-US" altLang="ja-JP" sz="1200" b="1" dirty="0"/>
              <a:t>PWM</a:t>
            </a:r>
            <a:r>
              <a:rPr kumimoji="1" lang="ja-JP" altLang="en-US" sz="1200" b="1" dirty="0"/>
              <a:t>コントローラー　仕様書・取扱説明書</a:t>
            </a:r>
            <a:endParaRPr kumimoji="1" lang="en-US" altLang="ja-JP" sz="1200" b="1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898264C-EA14-43A8-80F7-F9738C3B7C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5250" y="1028452"/>
            <a:ext cx="1257475" cy="115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0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DCCA9671-1C62-48E6-8AB1-ED3AD9FAB57F}"/>
              </a:ext>
            </a:extLst>
          </p:cNvPr>
          <p:cNvCxnSpPr>
            <a:cxnSpLocks/>
          </p:cNvCxnSpPr>
          <p:nvPr/>
        </p:nvCxnSpPr>
        <p:spPr>
          <a:xfrm>
            <a:off x="857250" y="406831"/>
            <a:ext cx="5143500" cy="0"/>
          </a:xfrm>
          <a:prstGeom prst="line">
            <a:avLst/>
          </a:prstGeom>
          <a:ln w="38100">
            <a:solidFill>
              <a:srgbClr val="9E1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B74352E-D303-4964-9DE2-A667C18436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73" b="40141"/>
          <a:stretch/>
        </p:blipFill>
        <p:spPr>
          <a:xfrm>
            <a:off x="5405188" y="32089"/>
            <a:ext cx="595562" cy="28600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2C1002-97EB-430A-8507-8E9F79B68733}"/>
              </a:ext>
            </a:extLst>
          </p:cNvPr>
          <p:cNvSpPr txBox="1"/>
          <p:nvPr/>
        </p:nvSpPr>
        <p:spPr>
          <a:xfrm>
            <a:off x="857254" y="152912"/>
            <a:ext cx="3843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[FC-321]</a:t>
            </a:r>
            <a:r>
              <a:rPr kumimoji="1" lang="ja-JP" altLang="en-US" sz="1200" b="1" dirty="0"/>
              <a:t>　</a:t>
            </a:r>
            <a:r>
              <a:rPr kumimoji="1" lang="en-US" altLang="ja-JP" sz="1200" b="1" dirty="0"/>
              <a:t>PWM</a:t>
            </a:r>
            <a:r>
              <a:rPr kumimoji="1" lang="ja-JP" altLang="en-US" sz="1200" b="1" dirty="0"/>
              <a:t>コントローラー　仕様書・取扱説明書</a:t>
            </a:r>
            <a:endParaRPr kumimoji="1" lang="en-US" altLang="ja-JP" sz="12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FCF8A1B-3967-499D-98C5-C57FA55AEC6F}"/>
              </a:ext>
            </a:extLst>
          </p:cNvPr>
          <p:cNvSpPr txBox="1"/>
          <p:nvPr/>
        </p:nvSpPr>
        <p:spPr>
          <a:xfrm>
            <a:off x="857254" y="562339"/>
            <a:ext cx="8579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■操作方法</a:t>
            </a: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88229F13-EC1F-45A8-8A63-9D22F5A293E9}"/>
              </a:ext>
            </a:extLst>
          </p:cNvPr>
          <p:cNvGrpSpPr/>
          <p:nvPr/>
        </p:nvGrpSpPr>
        <p:grpSpPr>
          <a:xfrm>
            <a:off x="5445717" y="8864132"/>
            <a:ext cx="1448064" cy="276999"/>
            <a:chOff x="5865505" y="10084746"/>
            <a:chExt cx="1448064" cy="276999"/>
          </a:xfrm>
        </p:grpSpPr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0ED42419-3F63-41A1-B880-8AF6F944B1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5505" y="10125075"/>
              <a:ext cx="397042" cy="196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51C4020-5E42-4E82-8892-F7EA050555C1}"/>
                </a:ext>
              </a:extLst>
            </p:cNvPr>
            <p:cNvSpPr txBox="1"/>
            <p:nvPr/>
          </p:nvSpPr>
          <p:spPr>
            <a:xfrm>
              <a:off x="6205573" y="10084746"/>
              <a:ext cx="1107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600" dirty="0">
                  <a:solidFill>
                    <a:schemeClr val="bg1">
                      <a:lumMod val="50000"/>
                    </a:schemeClr>
                  </a:solidFill>
                </a:rPr>
                <a:t>株式会社富士メディシィエ</a:t>
              </a:r>
              <a:endParaRPr kumimoji="1" lang="en-US" altLang="ja-JP" sz="6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kumimoji="1" lang="ja-JP" altLang="en-US" sz="600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kumimoji="1" lang="en-US" altLang="ja-JP" sz="600" dirty="0">
                  <a:solidFill>
                    <a:schemeClr val="bg1">
                      <a:lumMod val="50000"/>
                    </a:schemeClr>
                  </a:solidFill>
                </a:rPr>
                <a:t>2020.6.29</a:t>
              </a:r>
              <a:endParaRPr kumimoji="1" lang="ja-JP" altLang="en-US" sz="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F31F99-252C-4113-A613-78981765A6DA}"/>
              </a:ext>
            </a:extLst>
          </p:cNvPr>
          <p:cNvSpPr txBox="1"/>
          <p:nvPr/>
        </p:nvSpPr>
        <p:spPr>
          <a:xfrm>
            <a:off x="857250" y="3452255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■寸法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6FA1436-0152-4628-8F70-2C298991B2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18708" y="1079010"/>
            <a:ext cx="1620584" cy="1567687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C91DFA5-CE18-42E4-8D7A-677974493F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6217" y="3872756"/>
            <a:ext cx="1924319" cy="1876687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9107912-723F-4FE3-A0D3-B5904C7535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78236" y="6236821"/>
            <a:ext cx="1620584" cy="171372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BB0DBCB4-00DC-4B52-B11A-54F5394BC6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50158" y="4094708"/>
            <a:ext cx="1848662" cy="1670580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F61DD14-BB1D-4EF7-A9C9-7016CB303287}"/>
              </a:ext>
            </a:extLst>
          </p:cNvPr>
          <p:cNvSpPr txBox="1"/>
          <p:nvPr/>
        </p:nvSpPr>
        <p:spPr>
          <a:xfrm>
            <a:off x="1286217" y="6765917"/>
            <a:ext cx="2037737" cy="992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スイッチボックス</a:t>
            </a:r>
            <a:endParaRPr kumimoji="1" lang="en-US" altLang="ja-JP" sz="1050" dirty="0"/>
          </a:p>
          <a:p>
            <a:endParaRPr kumimoji="1" lang="en-US" altLang="ja-JP" sz="1200" dirty="0"/>
          </a:p>
          <a:p>
            <a:r>
              <a:rPr kumimoji="1" lang="ja-JP" altLang="en-US" sz="900" dirty="0"/>
              <a:t>寸法：</a:t>
            </a:r>
            <a:r>
              <a:rPr kumimoji="1" lang="en-US" altLang="ja-JP" sz="900" dirty="0"/>
              <a:t>L87×W87×H42mm</a:t>
            </a:r>
          </a:p>
          <a:p>
            <a:r>
              <a:rPr lang="ja-JP" altLang="en-US" sz="900" dirty="0"/>
              <a:t>ねじ穴径の取り付け： </a:t>
            </a:r>
            <a:r>
              <a:rPr lang="en-US" altLang="ja-JP" sz="900" dirty="0"/>
              <a:t>M4</a:t>
            </a:r>
          </a:p>
          <a:p>
            <a:r>
              <a:rPr lang="ja-JP" altLang="en-US" sz="900" dirty="0"/>
              <a:t>深さ</a:t>
            </a:r>
            <a:r>
              <a:rPr lang="en-US" altLang="ja-JP" sz="900" dirty="0"/>
              <a:t>: 40 mm</a:t>
            </a:r>
          </a:p>
          <a:p>
            <a:r>
              <a:rPr lang="ja-JP" altLang="en-US" sz="900" dirty="0"/>
              <a:t>ネジ穴中心距離の取り付け： </a:t>
            </a:r>
            <a:r>
              <a:rPr lang="en-US" altLang="ja-JP" sz="900" dirty="0"/>
              <a:t>60 mm</a:t>
            </a:r>
            <a:endParaRPr kumimoji="1" lang="ja-JP" altLang="en-US" sz="9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4856D8-32A3-4C69-B1D0-67A3DFD17F7A}"/>
              </a:ext>
            </a:extLst>
          </p:cNvPr>
          <p:cNvSpPr txBox="1"/>
          <p:nvPr/>
        </p:nvSpPr>
        <p:spPr>
          <a:xfrm>
            <a:off x="3096562" y="1707214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b="1" dirty="0">
                <a:solidFill>
                  <a:srgbClr val="CC0000"/>
                </a:solidFill>
                <a:latin typeface="Abadi Extra Light" panose="020B0204020104020204" pitchFamily="34" charset="0"/>
              </a:rPr>
              <a:t>1</a:t>
            </a:r>
            <a:endParaRPr kumimoji="1" lang="ja-JP" altLang="en-US" sz="600" b="1" dirty="0">
              <a:solidFill>
                <a:srgbClr val="CC0000"/>
              </a:solidFill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2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8B0DD6A7-8415-4B52-931E-98428BA4AD2E}"/>
              </a:ext>
            </a:extLst>
          </p:cNvPr>
          <p:cNvCxnSpPr>
            <a:cxnSpLocks/>
          </p:cNvCxnSpPr>
          <p:nvPr/>
        </p:nvCxnSpPr>
        <p:spPr>
          <a:xfrm>
            <a:off x="857250" y="406831"/>
            <a:ext cx="5143500" cy="0"/>
          </a:xfrm>
          <a:prstGeom prst="line">
            <a:avLst/>
          </a:prstGeom>
          <a:ln w="38100">
            <a:solidFill>
              <a:srgbClr val="9E1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05F5611-7176-4DFC-A5D1-21224192EE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73" b="40141"/>
          <a:stretch/>
        </p:blipFill>
        <p:spPr>
          <a:xfrm>
            <a:off x="5405188" y="32089"/>
            <a:ext cx="595562" cy="28600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C795AD-1363-4BBA-A4BD-2863782F066A}"/>
              </a:ext>
            </a:extLst>
          </p:cNvPr>
          <p:cNvSpPr txBox="1"/>
          <p:nvPr/>
        </p:nvSpPr>
        <p:spPr>
          <a:xfrm>
            <a:off x="857254" y="152912"/>
            <a:ext cx="3843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[FC-321]</a:t>
            </a:r>
            <a:r>
              <a:rPr kumimoji="1" lang="ja-JP" altLang="en-US" sz="1200" b="1" dirty="0"/>
              <a:t>　</a:t>
            </a:r>
            <a:r>
              <a:rPr kumimoji="1" lang="en-US" altLang="ja-JP" sz="1200" b="1" dirty="0"/>
              <a:t>PWM</a:t>
            </a:r>
            <a:r>
              <a:rPr kumimoji="1" lang="ja-JP" altLang="en-US" sz="1200" b="1" dirty="0"/>
              <a:t>コントローラー　仕様書・取扱説明書</a:t>
            </a:r>
            <a:endParaRPr kumimoji="1" lang="en-US" altLang="ja-JP" sz="1200" b="1" dirty="0"/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6DC15F71-7FAD-48E1-B99F-9D6CDCD55989}"/>
              </a:ext>
            </a:extLst>
          </p:cNvPr>
          <p:cNvGrpSpPr/>
          <p:nvPr/>
        </p:nvGrpSpPr>
        <p:grpSpPr>
          <a:xfrm>
            <a:off x="5445717" y="8864132"/>
            <a:ext cx="1448064" cy="276999"/>
            <a:chOff x="5865505" y="10084746"/>
            <a:chExt cx="1448064" cy="276999"/>
          </a:xfrm>
        </p:grpSpPr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B31EB70C-13C7-472B-8E3E-F56256463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5505" y="10125075"/>
              <a:ext cx="397042" cy="196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1EC650F8-CEFA-4424-8A61-EB3857434043}"/>
                </a:ext>
              </a:extLst>
            </p:cNvPr>
            <p:cNvSpPr txBox="1"/>
            <p:nvPr/>
          </p:nvSpPr>
          <p:spPr>
            <a:xfrm>
              <a:off x="6205573" y="10084746"/>
              <a:ext cx="1107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600" dirty="0">
                  <a:solidFill>
                    <a:schemeClr val="bg1">
                      <a:lumMod val="50000"/>
                    </a:schemeClr>
                  </a:solidFill>
                </a:rPr>
                <a:t>株式会社富士メディシィエ</a:t>
              </a:r>
              <a:endParaRPr kumimoji="1" lang="en-US" altLang="ja-JP" sz="6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kumimoji="1" lang="ja-JP" altLang="en-US" sz="600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kumimoji="1" lang="en-US" altLang="ja-JP" sz="600" dirty="0">
                  <a:solidFill>
                    <a:schemeClr val="bg1">
                      <a:lumMod val="50000"/>
                    </a:schemeClr>
                  </a:solidFill>
                </a:rPr>
                <a:t>2020.6.29</a:t>
              </a:r>
              <a:endParaRPr kumimoji="1" lang="ja-JP" altLang="en-US" sz="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B4AFE1E-143F-449E-9222-BD9ED319084C}"/>
              </a:ext>
            </a:extLst>
          </p:cNvPr>
          <p:cNvSpPr txBox="1"/>
          <p:nvPr/>
        </p:nvSpPr>
        <p:spPr>
          <a:xfrm>
            <a:off x="872886" y="595684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■接続図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3B8A119-5A40-427A-B7BB-BB6021DD9199}"/>
              </a:ext>
            </a:extLst>
          </p:cNvPr>
          <p:cNvSpPr txBox="1"/>
          <p:nvPr/>
        </p:nvSpPr>
        <p:spPr>
          <a:xfrm>
            <a:off x="872886" y="7543516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■備考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02A956D0-917B-407B-93FE-32A5068BD847}"/>
              </a:ext>
            </a:extLst>
          </p:cNvPr>
          <p:cNvSpPr txBox="1"/>
          <p:nvPr/>
        </p:nvSpPr>
        <p:spPr>
          <a:xfrm>
            <a:off x="1128472" y="7864918"/>
            <a:ext cx="4742004" cy="727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25" dirty="0">
                <a:latin typeface="+mn-ea"/>
              </a:rPr>
              <a:t>電源の選択について</a:t>
            </a:r>
            <a:endParaRPr kumimoji="1" lang="en-US" altLang="ja-JP" sz="825" dirty="0">
              <a:latin typeface="+mn-ea"/>
            </a:endParaRPr>
          </a:p>
          <a:p>
            <a:r>
              <a:rPr kumimoji="1" lang="en-US" altLang="ja-JP" sz="825" dirty="0">
                <a:latin typeface="+mn-ea"/>
              </a:rPr>
              <a:t>※</a:t>
            </a:r>
            <a:r>
              <a:rPr kumimoji="1" lang="ja-JP" altLang="en-US" sz="825" dirty="0">
                <a:latin typeface="+mn-ea"/>
              </a:rPr>
              <a:t>電源は</a:t>
            </a:r>
            <a:r>
              <a:rPr kumimoji="1" lang="en-US" altLang="ja-JP" sz="825" dirty="0">
                <a:latin typeface="+mn-ea"/>
              </a:rPr>
              <a:t>DC</a:t>
            </a:r>
            <a:r>
              <a:rPr kumimoji="1" lang="ja-JP" altLang="en-US" sz="825" dirty="0">
                <a:latin typeface="+mn-ea"/>
              </a:rPr>
              <a:t>（直流）定電圧スイッチング電源から選択して下さい</a:t>
            </a:r>
            <a:endParaRPr kumimoji="1" lang="en-US" altLang="ja-JP" sz="825" dirty="0">
              <a:latin typeface="+mn-ea"/>
            </a:endParaRPr>
          </a:p>
          <a:p>
            <a:r>
              <a:rPr kumimoji="1" lang="en-US" altLang="ja-JP" sz="825" dirty="0">
                <a:latin typeface="+mn-ea"/>
              </a:rPr>
              <a:t>※</a:t>
            </a:r>
            <a:r>
              <a:rPr kumimoji="1" lang="ja-JP" altLang="en-US" sz="825" dirty="0">
                <a:latin typeface="+mn-ea"/>
              </a:rPr>
              <a:t>電源の最大負荷電力は</a:t>
            </a:r>
            <a:r>
              <a:rPr kumimoji="1" lang="en-US" altLang="ja-JP" sz="825" dirty="0">
                <a:latin typeface="+mn-ea"/>
              </a:rPr>
              <a:t>LED</a:t>
            </a:r>
            <a:r>
              <a:rPr kumimoji="1" lang="ja-JP" altLang="en-US" sz="825" dirty="0">
                <a:latin typeface="+mn-ea"/>
              </a:rPr>
              <a:t>灯具の負荷電力より少なくとも</a:t>
            </a:r>
            <a:r>
              <a:rPr kumimoji="1" lang="en-US" altLang="ja-JP" sz="825" dirty="0">
                <a:latin typeface="+mn-ea"/>
              </a:rPr>
              <a:t>20</a:t>
            </a:r>
            <a:r>
              <a:rPr kumimoji="1" lang="ja-JP" altLang="en-US" sz="825" dirty="0">
                <a:latin typeface="+mn-ea"/>
              </a:rPr>
              <a:t>％以上大きいものをご使用下さい</a:t>
            </a:r>
            <a:endParaRPr kumimoji="1" lang="en-US" altLang="ja-JP" sz="825" dirty="0">
              <a:latin typeface="+mn-ea"/>
            </a:endParaRPr>
          </a:p>
          <a:p>
            <a:endParaRPr kumimoji="1" lang="en-US" altLang="ja-JP" sz="825" dirty="0">
              <a:latin typeface="+mn-ea"/>
            </a:endParaRPr>
          </a:p>
          <a:p>
            <a:r>
              <a:rPr kumimoji="1" lang="en-US" altLang="ja-JP" sz="825" dirty="0">
                <a:latin typeface="+mn-ea"/>
              </a:rPr>
              <a:t>※</a:t>
            </a:r>
            <a:r>
              <a:rPr kumimoji="1" lang="ja-JP" altLang="en-US" sz="825" dirty="0">
                <a:latin typeface="+mn-ea"/>
              </a:rPr>
              <a:t>仕様は予告なく変更される場合がございます</a:t>
            </a:r>
            <a:endParaRPr kumimoji="1" lang="en-US" altLang="ja-JP" sz="825" dirty="0">
              <a:latin typeface="+mn-ea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3237FCB-7DBD-48BA-B9B0-61B51DD17555}"/>
              </a:ext>
            </a:extLst>
          </p:cNvPr>
          <p:cNvGrpSpPr/>
          <p:nvPr/>
        </p:nvGrpSpPr>
        <p:grpSpPr>
          <a:xfrm>
            <a:off x="1363037" y="975912"/>
            <a:ext cx="4691656" cy="1488262"/>
            <a:chOff x="1083172" y="1161952"/>
            <a:chExt cx="4691656" cy="1488262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6FD92CCC-E831-49F5-86E1-28E8F4DBAB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83172" y="1161952"/>
              <a:ext cx="4691656" cy="1488262"/>
            </a:xfrm>
            <a:prstGeom prst="rect">
              <a:avLst/>
            </a:prstGeom>
          </p:spPr>
        </p:pic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1A3FB209-CF95-4FDC-B86C-50389C63D327}"/>
                </a:ext>
              </a:extLst>
            </p:cNvPr>
            <p:cNvSpPr/>
            <p:nvPr/>
          </p:nvSpPr>
          <p:spPr>
            <a:xfrm>
              <a:off x="3429000" y="1757759"/>
              <a:ext cx="960120" cy="353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kumimoji="1" lang="en-US" altLang="ja-JP" sz="75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3E1D5BCC-B734-40AE-AB03-38572D99147E}"/>
                </a:ext>
              </a:extLst>
            </p:cNvPr>
            <p:cNvSpPr/>
            <p:nvPr/>
          </p:nvSpPr>
          <p:spPr>
            <a:xfrm>
              <a:off x="2909939" y="2477396"/>
              <a:ext cx="792266" cy="1134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750" b="1" dirty="0">
                  <a:solidFill>
                    <a:schemeClr val="bg2">
                      <a:lumMod val="25000"/>
                    </a:schemeClr>
                  </a:solidFill>
                </a:rPr>
                <a:t>LED</a:t>
              </a:r>
              <a:r>
                <a:rPr kumimoji="1" lang="ja-JP" altLang="en-US" sz="750" b="1" dirty="0">
                  <a:solidFill>
                    <a:schemeClr val="bg2">
                      <a:lumMod val="25000"/>
                    </a:schemeClr>
                  </a:solidFill>
                </a:rPr>
                <a:t>照明器具</a:t>
              </a:r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673ABE62-5E68-4121-B3FC-812307252E08}"/>
                </a:ext>
              </a:extLst>
            </p:cNvPr>
            <p:cNvSpPr/>
            <p:nvPr/>
          </p:nvSpPr>
          <p:spPr>
            <a:xfrm>
              <a:off x="3523464" y="1426526"/>
              <a:ext cx="771191" cy="138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kumimoji="1" lang="en-US" altLang="ja-JP" sz="750" b="1" dirty="0">
                  <a:solidFill>
                    <a:schemeClr val="tx1"/>
                  </a:solidFill>
                </a:rPr>
                <a:t>DC24V</a:t>
              </a:r>
              <a:r>
                <a:rPr kumimoji="1" lang="ja-JP" altLang="en-US" sz="750" b="1" dirty="0">
                  <a:solidFill>
                    <a:schemeClr val="tx1"/>
                  </a:solidFill>
                </a:rPr>
                <a:t>用電源</a:t>
              </a:r>
              <a:endParaRPr kumimoji="1" lang="en-US" altLang="ja-JP" sz="75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C4CBC8B5-EB06-46A0-8D03-1990DF8E0DA4}"/>
                </a:ext>
              </a:extLst>
            </p:cNvPr>
            <p:cNvSpPr/>
            <p:nvPr/>
          </p:nvSpPr>
          <p:spPr>
            <a:xfrm>
              <a:off x="4578494" y="2452622"/>
              <a:ext cx="826694" cy="138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750" b="1" dirty="0">
                  <a:solidFill>
                    <a:schemeClr val="bg2">
                      <a:lumMod val="25000"/>
                    </a:schemeClr>
                  </a:solidFill>
                </a:rPr>
                <a:t>LED</a:t>
              </a:r>
              <a:r>
                <a:rPr kumimoji="1" lang="ja-JP" altLang="en-US" sz="750" b="1" dirty="0">
                  <a:solidFill>
                    <a:schemeClr val="bg2">
                      <a:lumMod val="25000"/>
                    </a:schemeClr>
                  </a:solidFill>
                </a:rPr>
                <a:t>照明器具</a:t>
              </a: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3DBC4BEC-CBC8-4BCA-BACA-B0819F493D95}"/>
                </a:ext>
              </a:extLst>
            </p:cNvPr>
            <p:cNvSpPr/>
            <p:nvPr/>
          </p:nvSpPr>
          <p:spPr>
            <a:xfrm>
              <a:off x="2554542" y="1312720"/>
              <a:ext cx="653326" cy="1398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750" b="1" dirty="0">
                  <a:solidFill>
                    <a:schemeClr val="bg2">
                      <a:lumMod val="25000"/>
                    </a:schemeClr>
                  </a:solidFill>
                </a:rPr>
                <a:t>DC24V</a:t>
              </a:r>
              <a:endParaRPr kumimoji="1" lang="ja-JP" altLang="en-US" sz="75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EF597B9-C78C-4C07-8FD1-794082CE5D85}"/>
              </a:ext>
            </a:extLst>
          </p:cNvPr>
          <p:cNvSpPr txBox="1"/>
          <p:nvPr/>
        </p:nvSpPr>
        <p:spPr>
          <a:xfrm>
            <a:off x="703109" y="3217712"/>
            <a:ext cx="22846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/>
              <a:t>【</a:t>
            </a:r>
            <a:r>
              <a:rPr kumimoji="1" lang="ja-JP" altLang="en-US" sz="1050" dirty="0"/>
              <a:t>中継器</a:t>
            </a:r>
            <a:r>
              <a:rPr kumimoji="1" lang="en-US" altLang="ja-JP" sz="900" dirty="0"/>
              <a:t>(</a:t>
            </a:r>
            <a:r>
              <a:rPr kumimoji="1" lang="ja-JP" altLang="en-US" sz="900" dirty="0"/>
              <a:t>別売り</a:t>
            </a:r>
            <a:r>
              <a:rPr kumimoji="1" lang="en-US" altLang="ja-JP" sz="900" dirty="0"/>
              <a:t>)</a:t>
            </a:r>
            <a:r>
              <a:rPr kumimoji="1" lang="ja-JP" altLang="en-US" sz="1050" dirty="0"/>
              <a:t>を使用する場合</a:t>
            </a:r>
            <a:r>
              <a:rPr kumimoji="1" lang="en-US" altLang="ja-JP" sz="1050" dirty="0"/>
              <a:t>】</a:t>
            </a:r>
            <a:endParaRPr kumimoji="1" lang="ja-JP" altLang="en-US" sz="1050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CF7D9FF-3013-468B-BF74-2135529FEDBE}"/>
              </a:ext>
            </a:extLst>
          </p:cNvPr>
          <p:cNvGrpSpPr/>
          <p:nvPr/>
        </p:nvGrpSpPr>
        <p:grpSpPr>
          <a:xfrm>
            <a:off x="1110744" y="3607316"/>
            <a:ext cx="4100651" cy="3088219"/>
            <a:chOff x="1042618" y="4048949"/>
            <a:chExt cx="4100651" cy="3088219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B02B2499-36DC-4D2F-A0F9-02E21412B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41542" y="4048949"/>
              <a:ext cx="3701727" cy="3088219"/>
            </a:xfrm>
            <a:prstGeom prst="rect">
              <a:avLst/>
            </a:prstGeom>
          </p:spPr>
        </p:pic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0D5B192F-AD04-4B3A-8BC5-94846C5C1039}"/>
                </a:ext>
              </a:extLst>
            </p:cNvPr>
            <p:cNvSpPr/>
            <p:nvPr/>
          </p:nvSpPr>
          <p:spPr>
            <a:xfrm>
              <a:off x="3292405" y="5801694"/>
              <a:ext cx="832921" cy="1398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750" b="1" dirty="0">
                  <a:solidFill>
                    <a:schemeClr val="bg2">
                      <a:lumMod val="25000"/>
                    </a:schemeClr>
                  </a:solidFill>
                </a:rPr>
                <a:t>LED</a:t>
              </a:r>
              <a:r>
                <a:rPr kumimoji="1" lang="ja-JP" altLang="en-US" sz="750" b="1" dirty="0">
                  <a:solidFill>
                    <a:schemeClr val="bg2">
                      <a:lumMod val="25000"/>
                    </a:schemeClr>
                  </a:solidFill>
                </a:rPr>
                <a:t>照明器具</a:t>
              </a:r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48B8F6F2-ADD0-4880-81BB-041C845F732E}"/>
                </a:ext>
              </a:extLst>
            </p:cNvPr>
            <p:cNvSpPr/>
            <p:nvPr/>
          </p:nvSpPr>
          <p:spPr>
            <a:xfrm>
              <a:off x="4307634" y="5801694"/>
              <a:ext cx="832921" cy="1086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750" b="1" dirty="0">
                  <a:solidFill>
                    <a:schemeClr val="bg2">
                      <a:lumMod val="25000"/>
                    </a:schemeClr>
                  </a:solidFill>
                </a:rPr>
                <a:t>LED</a:t>
              </a:r>
              <a:r>
                <a:rPr kumimoji="1" lang="ja-JP" altLang="en-US" sz="750" b="1" dirty="0">
                  <a:solidFill>
                    <a:schemeClr val="bg2">
                      <a:lumMod val="25000"/>
                    </a:schemeClr>
                  </a:solidFill>
                </a:rPr>
                <a:t>照明器具</a:t>
              </a:r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6C710222-6A86-4A68-9FF0-CD2D4C5ED7F6}"/>
                </a:ext>
              </a:extLst>
            </p:cNvPr>
            <p:cNvSpPr/>
            <p:nvPr/>
          </p:nvSpPr>
          <p:spPr>
            <a:xfrm>
              <a:off x="3555278" y="4323742"/>
              <a:ext cx="737483" cy="1398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600" b="1" dirty="0">
                  <a:solidFill>
                    <a:schemeClr val="tx1"/>
                  </a:solidFill>
                </a:rPr>
                <a:t>DC24V</a:t>
              </a:r>
              <a:r>
                <a:rPr kumimoji="1" lang="ja-JP" altLang="en-US" sz="600" b="1" dirty="0">
                  <a:solidFill>
                    <a:schemeClr val="tx1"/>
                  </a:solidFill>
                </a:rPr>
                <a:t>用電源</a:t>
              </a:r>
              <a:endParaRPr kumimoji="1" lang="en-US" altLang="ja-JP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CA911835-8E47-47E6-99E9-F703E384D052}"/>
                </a:ext>
              </a:extLst>
            </p:cNvPr>
            <p:cNvSpPr/>
            <p:nvPr/>
          </p:nvSpPr>
          <p:spPr>
            <a:xfrm>
              <a:off x="2245352" y="6058131"/>
              <a:ext cx="554603" cy="13986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500" b="1" dirty="0">
                  <a:solidFill>
                    <a:schemeClr val="tx1"/>
                  </a:solidFill>
                </a:rPr>
                <a:t>DC24V</a:t>
              </a:r>
              <a:r>
                <a:rPr kumimoji="1" lang="ja-JP" altLang="en-US" sz="500" b="1" dirty="0">
                  <a:solidFill>
                    <a:schemeClr val="tx1"/>
                  </a:solidFill>
                </a:rPr>
                <a:t>用電源</a:t>
              </a:r>
              <a:endParaRPr kumimoji="1" lang="en-US" altLang="ja-JP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C130D790-28AB-4FE5-96F0-7A28442FE2F3}"/>
                </a:ext>
              </a:extLst>
            </p:cNvPr>
            <p:cNvSpPr/>
            <p:nvPr/>
          </p:nvSpPr>
          <p:spPr>
            <a:xfrm>
              <a:off x="2245351" y="6894535"/>
              <a:ext cx="554603" cy="13986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500" b="1" dirty="0">
                  <a:solidFill>
                    <a:schemeClr val="tx1"/>
                  </a:solidFill>
                </a:rPr>
                <a:t>DC24V</a:t>
              </a:r>
              <a:r>
                <a:rPr kumimoji="1" lang="ja-JP" altLang="en-US" sz="500" b="1" dirty="0">
                  <a:solidFill>
                    <a:schemeClr val="tx1"/>
                  </a:solidFill>
                </a:rPr>
                <a:t>用電源</a:t>
              </a:r>
              <a:endParaRPr kumimoji="1" lang="en-US" altLang="ja-JP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7FAFAE38-0783-4F22-8A68-3282C21EE1B3}"/>
                </a:ext>
              </a:extLst>
            </p:cNvPr>
            <p:cNvSpPr/>
            <p:nvPr/>
          </p:nvSpPr>
          <p:spPr>
            <a:xfrm>
              <a:off x="1042618" y="5488825"/>
              <a:ext cx="554603" cy="1545572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en-US" altLang="ja-JP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5505676-32FC-4EC8-B9E0-60BF108A66F2}"/>
                </a:ext>
              </a:extLst>
            </p:cNvPr>
            <p:cNvSpPr/>
            <p:nvPr/>
          </p:nvSpPr>
          <p:spPr>
            <a:xfrm>
              <a:off x="3258905" y="6599375"/>
              <a:ext cx="832921" cy="1398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750" b="1" dirty="0">
                  <a:solidFill>
                    <a:schemeClr val="bg2">
                      <a:lumMod val="25000"/>
                    </a:schemeClr>
                  </a:solidFill>
                </a:rPr>
                <a:t>LED</a:t>
              </a:r>
              <a:r>
                <a:rPr kumimoji="1" lang="ja-JP" altLang="en-US" sz="750" b="1" dirty="0">
                  <a:solidFill>
                    <a:schemeClr val="bg2">
                      <a:lumMod val="25000"/>
                    </a:schemeClr>
                  </a:solidFill>
                </a:rPr>
                <a:t>照明器具</a:t>
              </a: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AD2DA1F6-91B8-4600-A863-74C3C567D879}"/>
                </a:ext>
              </a:extLst>
            </p:cNvPr>
            <p:cNvSpPr/>
            <p:nvPr/>
          </p:nvSpPr>
          <p:spPr>
            <a:xfrm>
              <a:off x="4201087" y="6599375"/>
              <a:ext cx="832921" cy="1398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750" b="1" dirty="0">
                  <a:solidFill>
                    <a:schemeClr val="bg2">
                      <a:lumMod val="25000"/>
                    </a:schemeClr>
                  </a:solidFill>
                </a:rPr>
                <a:t>LED</a:t>
              </a:r>
              <a:r>
                <a:rPr kumimoji="1" lang="ja-JP" altLang="en-US" sz="750" b="1" dirty="0">
                  <a:solidFill>
                    <a:schemeClr val="bg2">
                      <a:lumMod val="25000"/>
                    </a:schemeClr>
                  </a:solidFill>
                </a:rPr>
                <a:t>照明器具</a:t>
              </a:r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B231448-4099-4BAA-A4D3-6110D3DC6F6D}"/>
              </a:ext>
            </a:extLst>
          </p:cNvPr>
          <p:cNvSpPr txBox="1"/>
          <p:nvPr/>
        </p:nvSpPr>
        <p:spPr>
          <a:xfrm>
            <a:off x="2706096" y="2523675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制限距離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・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DC24V</a:t>
            </a:r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用電源～照明器具末端まで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20</a:t>
            </a:r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ｍ以内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484B140-7FBA-4FDD-96A1-77868185A724}"/>
              </a:ext>
            </a:extLst>
          </p:cNvPr>
          <p:cNvSpPr txBox="1"/>
          <p:nvPr/>
        </p:nvSpPr>
        <p:spPr>
          <a:xfrm>
            <a:off x="2460065" y="6721010"/>
            <a:ext cx="4480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制限距離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・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DC24V</a:t>
            </a:r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用電源～照明器具末端まで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20</a:t>
            </a:r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ｍ以内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・コントローラー～中継器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別売り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)</a:t>
            </a:r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：末端の中継器まで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100</a:t>
            </a:r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ｍ以内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台数制限なし</a:t>
            </a:r>
            <a:r>
              <a:rPr kumimoji="1" lang="en-US" altLang="ja-JP" sz="900" dirty="0">
                <a:solidFill>
                  <a:srgbClr val="FF0000"/>
                </a:solidFill>
                <a:latin typeface="+mn-ea"/>
              </a:rPr>
              <a:t>)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0B9DE8-0B73-4EC2-93AA-D82DDE9B1391}"/>
              </a:ext>
            </a:extLst>
          </p:cNvPr>
          <p:cNvSpPr/>
          <p:nvPr/>
        </p:nvSpPr>
        <p:spPr>
          <a:xfrm>
            <a:off x="1897016" y="3545101"/>
            <a:ext cx="832921" cy="139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50" b="1" dirty="0">
                <a:solidFill>
                  <a:schemeClr val="bg2">
                    <a:lumMod val="25000"/>
                  </a:schemeClr>
                </a:solidFill>
              </a:rPr>
              <a:t>コントローラー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18414C-F9C1-49C7-B595-4075C7EE86AD}"/>
              </a:ext>
            </a:extLst>
          </p:cNvPr>
          <p:cNvSpPr/>
          <p:nvPr/>
        </p:nvSpPr>
        <p:spPr>
          <a:xfrm>
            <a:off x="2064271" y="5027798"/>
            <a:ext cx="832921" cy="81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600" b="1" dirty="0">
                <a:solidFill>
                  <a:schemeClr val="bg2">
                    <a:lumMod val="25000"/>
                  </a:schemeClr>
                </a:solidFill>
              </a:rPr>
              <a:t>中継器</a:t>
            </a:r>
            <a:r>
              <a:rPr kumimoji="1" lang="en-US" altLang="ja-JP" sz="600" b="1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kumimoji="1" lang="ja-JP" altLang="en-US" sz="600" b="1" dirty="0">
                <a:solidFill>
                  <a:schemeClr val="bg2">
                    <a:lumMod val="25000"/>
                  </a:schemeClr>
                </a:solidFill>
              </a:rPr>
              <a:t>別売り</a:t>
            </a:r>
            <a:r>
              <a:rPr kumimoji="1" lang="en-US" altLang="ja-JP" sz="600" b="1" dirty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kumimoji="1" lang="ja-JP" altLang="en-US" sz="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11BBF5E-B04C-422C-AD09-A3B40639BEFB}"/>
              </a:ext>
            </a:extLst>
          </p:cNvPr>
          <p:cNvSpPr/>
          <p:nvPr/>
        </p:nvSpPr>
        <p:spPr>
          <a:xfrm>
            <a:off x="2080447" y="5859870"/>
            <a:ext cx="832921" cy="81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600" b="1" dirty="0">
                <a:solidFill>
                  <a:schemeClr val="bg2">
                    <a:lumMod val="25000"/>
                  </a:schemeClr>
                </a:solidFill>
              </a:rPr>
              <a:t>中継器</a:t>
            </a:r>
            <a:r>
              <a:rPr kumimoji="1" lang="en-US" altLang="ja-JP" sz="600" b="1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kumimoji="1" lang="ja-JP" altLang="en-US" sz="600" b="1" dirty="0">
                <a:solidFill>
                  <a:schemeClr val="bg2">
                    <a:lumMod val="25000"/>
                  </a:schemeClr>
                </a:solidFill>
              </a:rPr>
              <a:t>別売り</a:t>
            </a:r>
            <a:r>
              <a:rPr kumimoji="1" lang="en-US" altLang="ja-JP" sz="600" b="1" dirty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kumimoji="1" lang="ja-JP" altLang="en-US" sz="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2AB0F9B-D083-4FC2-950A-7A9C9F92177D}"/>
              </a:ext>
            </a:extLst>
          </p:cNvPr>
          <p:cNvSpPr/>
          <p:nvPr/>
        </p:nvSpPr>
        <p:spPr>
          <a:xfrm>
            <a:off x="1713968" y="878794"/>
            <a:ext cx="832921" cy="139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50" b="1" dirty="0">
                <a:solidFill>
                  <a:schemeClr val="bg2">
                    <a:lumMod val="25000"/>
                  </a:schemeClr>
                </a:solidFill>
              </a:rPr>
              <a:t>コントローラー</a:t>
            </a: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ADC80DDC-FC2E-41D3-83AA-2D6161DAB36F}"/>
              </a:ext>
            </a:extLst>
          </p:cNvPr>
          <p:cNvCxnSpPr>
            <a:cxnSpLocks/>
          </p:cNvCxnSpPr>
          <p:nvPr/>
        </p:nvCxnSpPr>
        <p:spPr>
          <a:xfrm flipH="1">
            <a:off x="2897192" y="1300285"/>
            <a:ext cx="248275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2C9173F-3279-432C-96FB-FC175AB999F0}"/>
              </a:ext>
            </a:extLst>
          </p:cNvPr>
          <p:cNvSpPr/>
          <p:nvPr/>
        </p:nvSpPr>
        <p:spPr>
          <a:xfrm>
            <a:off x="2934634" y="3634654"/>
            <a:ext cx="653326" cy="139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750" b="1" dirty="0">
                <a:solidFill>
                  <a:schemeClr val="bg2">
                    <a:lumMod val="25000"/>
                  </a:schemeClr>
                </a:solidFill>
              </a:rPr>
              <a:t>DC24V</a:t>
            </a:r>
            <a:endParaRPr kumimoji="1" lang="ja-JP" altLang="en-US" sz="75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EC75403-EA8C-4746-878F-26341493B989}"/>
              </a:ext>
            </a:extLst>
          </p:cNvPr>
          <p:cNvSpPr/>
          <p:nvPr/>
        </p:nvSpPr>
        <p:spPr>
          <a:xfrm>
            <a:off x="2900678" y="6564687"/>
            <a:ext cx="653326" cy="139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750" b="1" dirty="0">
                <a:solidFill>
                  <a:schemeClr val="bg2">
                    <a:lumMod val="25000"/>
                  </a:schemeClr>
                </a:solidFill>
              </a:rPr>
              <a:t>DC24V</a:t>
            </a:r>
            <a:endParaRPr kumimoji="1" lang="ja-JP" altLang="en-US" sz="75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6F40DC0-D98E-4C26-9FF9-F2553051EC91}"/>
              </a:ext>
            </a:extLst>
          </p:cNvPr>
          <p:cNvSpPr/>
          <p:nvPr/>
        </p:nvSpPr>
        <p:spPr>
          <a:xfrm>
            <a:off x="2908173" y="5714858"/>
            <a:ext cx="653326" cy="139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750" b="1" dirty="0">
                <a:solidFill>
                  <a:schemeClr val="bg2">
                    <a:lumMod val="25000"/>
                  </a:schemeClr>
                </a:solidFill>
              </a:rPr>
              <a:t>DC24V</a:t>
            </a:r>
            <a:endParaRPr kumimoji="1" lang="ja-JP" altLang="en-US" sz="75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63FC8267-6A0F-4A31-B0E3-876BC4B42618}"/>
              </a:ext>
            </a:extLst>
          </p:cNvPr>
          <p:cNvCxnSpPr>
            <a:cxnSpLocks/>
          </p:cNvCxnSpPr>
          <p:nvPr/>
        </p:nvCxnSpPr>
        <p:spPr>
          <a:xfrm>
            <a:off x="3103204" y="5736223"/>
            <a:ext cx="248275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908E3C12-94C4-4979-8412-72C279A93E43}"/>
              </a:ext>
            </a:extLst>
          </p:cNvPr>
          <p:cNvCxnSpPr>
            <a:cxnSpLocks/>
          </p:cNvCxnSpPr>
          <p:nvPr/>
        </p:nvCxnSpPr>
        <p:spPr>
          <a:xfrm>
            <a:off x="3078756" y="6592764"/>
            <a:ext cx="248275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57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409</Words>
  <Application>Microsoft Office PowerPoint</Application>
  <PresentationFormat>画面に合わせる (4:3)</PresentationFormat>
  <Paragraphs>85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Abadi Extra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led-businesscontrol3</dc:creator>
  <cp:lastModifiedBy>Fuji Medica</cp:lastModifiedBy>
  <cp:revision>35</cp:revision>
  <cp:lastPrinted>2020-03-17T00:50:56Z</cp:lastPrinted>
  <dcterms:created xsi:type="dcterms:W3CDTF">2019-10-23T02:11:23Z</dcterms:created>
  <dcterms:modified xsi:type="dcterms:W3CDTF">2020-07-29T03:53:46Z</dcterms:modified>
</cp:coreProperties>
</file>